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2"/>
    <p:restoredTop sz="94719"/>
  </p:normalViewPr>
  <p:slideViewPr>
    <p:cSldViewPr>
      <p:cViewPr varScale="1">
        <p:scale>
          <a:sx n="65" d="100"/>
          <a:sy n="65" d="100"/>
        </p:scale>
        <p:origin x="1134" y="96"/>
      </p:cViewPr>
      <p:guideLst>
        <p:guide orient="horz" pos="161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74960993-AEF3-420E-965A-D1962BA73DF2}" type="datetimeFigureOut">
              <a:rPr lang="ko-KR" altLang="en-US"/>
              <a:pPr lvl="0">
                <a:defRPr lang="ko-KR" altLang="en-US"/>
              </a:pPr>
              <a:t>2013-04-03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CD5BA73-2720-40D2-8C77-AF0D79EA2524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3904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dirty="0" smtClean="0"/>
              <a:t>안녕하세요</a:t>
            </a:r>
            <a:r>
              <a:rPr lang="en-US" altLang="ko-KR" dirty="0" smtClean="0"/>
              <a:t>!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최연우 입니다</a:t>
            </a:r>
            <a:r>
              <a:rPr lang="en-US" altLang="ko-KR" baseline="0" dirty="0" smtClean="0"/>
              <a:t>. </a:t>
            </a:r>
            <a:r>
              <a:rPr lang="ko-KR" altLang="en-US" baseline="0" dirty="0" err="1" smtClean="0"/>
              <a:t>코드게이트</a:t>
            </a:r>
            <a:r>
              <a:rPr lang="ko-KR" altLang="en-US" baseline="0" dirty="0" smtClean="0"/>
              <a:t> 이천십삼 주니어 </a:t>
            </a:r>
            <a:r>
              <a:rPr lang="ko-KR" altLang="en-US" baseline="0" dirty="0" err="1" smtClean="0"/>
              <a:t>윗</a:t>
            </a:r>
            <a:r>
              <a:rPr lang="ko-KR" altLang="en-US" baseline="0" dirty="0" smtClean="0"/>
              <a:t> 해커스쿨</a:t>
            </a:r>
            <a:r>
              <a:rPr lang="en-US" altLang="ko-KR" baseline="0" dirty="0" smtClean="0"/>
              <a:t>! </a:t>
            </a:r>
            <a:r>
              <a:rPr lang="ko-KR" altLang="en-US" baseline="0" dirty="0" smtClean="0"/>
              <a:t>저는 </a:t>
            </a:r>
            <a:r>
              <a:rPr lang="en-US" altLang="ko-KR" baseline="0" dirty="0" smtClean="0"/>
              <a:t>3.20 </a:t>
            </a:r>
            <a:r>
              <a:rPr lang="ko-KR" altLang="en-US" baseline="0" dirty="0" smtClean="0"/>
              <a:t>사이버테러 분석이란 주제로 나왔습니다</a:t>
            </a:r>
            <a:r>
              <a:rPr lang="en-US" altLang="ko-KR" baseline="0" dirty="0" smtClean="0"/>
              <a:t>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CD5BA73-2720-40D2-8C77-AF0D79EA2524}" type="slidenum">
              <a:rPr lang="ko-KR" altLang="en-US"/>
              <a:pPr lvl="0">
                <a:defRPr lang="ko-KR" altLang="en-US"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240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개인</a:t>
            </a:r>
            <a:r>
              <a:rPr lang="en-US" altLang="ko-KR"/>
              <a:t>PC</a:t>
            </a:r>
            <a:r>
              <a:rPr lang="ko-KR" altLang="en-US"/>
              <a:t>를 사용하시는 모든 여러분은 백신을 실시간 사용해주시면 됩니다</a:t>
            </a:r>
            <a:r>
              <a:rPr lang="en-US" altLang="ko-KR"/>
              <a:t>. </a:t>
            </a:r>
            <a:r>
              <a:rPr lang="ko-KR" altLang="en-US"/>
              <a:t>누구나 알다시피 안랩에서 제공하는 </a:t>
            </a:r>
            <a:r>
              <a:rPr lang="en-US" altLang="ko-KR"/>
              <a:t>V3</a:t>
            </a:r>
            <a:r>
              <a:rPr lang="ko-KR" altLang="en-US"/>
              <a:t>가 있으며 하우리에서 나오는 백신과 </a:t>
            </a:r>
            <a:r>
              <a:rPr lang="en-US" altLang="ko-KR"/>
              <a:t>KISA</a:t>
            </a:r>
            <a:r>
              <a:rPr lang="ko-KR" altLang="en-US"/>
              <a:t> 보호나라에서 무료로 제공하고 있습니다</a:t>
            </a:r>
            <a:r>
              <a:rPr lang="en-US" altLang="ko-KR"/>
              <a:t>.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CD5BA73-2720-40D2-8C77-AF0D79EA2524}" type="slidenum">
              <a:rPr lang="en-US" altLang="en-US"/>
              <a:pPr lvl="0">
                <a:defRPr lang="ko-KR" altLang="en-US"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872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이제 참고자료를 소개 해드리겠습니다</a:t>
            </a:r>
            <a:r>
              <a:rPr lang="en-US" altLang="ko-KR"/>
              <a:t>. </a:t>
            </a:r>
            <a:r>
              <a:rPr lang="ko-KR" altLang="en-US"/>
              <a:t>보안기사를 올리는 데일리시큐를 가보면 상단 탭에 자료실이 있습니다</a:t>
            </a:r>
            <a:r>
              <a:rPr lang="en-US" altLang="ko-KR"/>
              <a:t>. </a:t>
            </a:r>
            <a:r>
              <a:rPr lang="ko-KR" altLang="en-US"/>
              <a:t>자료실에 요번에 작성된 보고서가 정리되어 있으니 참고하시면 좋을 듯 합니다</a:t>
            </a:r>
            <a:r>
              <a:rPr lang="en-US" altLang="ko-KR"/>
              <a:t>. </a:t>
            </a:r>
            <a:r>
              <a:rPr lang="ko-KR" altLang="en-US"/>
              <a:t>또 아까 말씀드린 위키백과 </a:t>
            </a:r>
            <a:r>
              <a:rPr lang="en-US" altLang="ko-KR"/>
              <a:t>– 3.20 </a:t>
            </a:r>
            <a:r>
              <a:rPr lang="ko-KR" altLang="en-US"/>
              <a:t>전산대란을 가보시면 주석쪽에 많은 기사들이 등록이 되어있으니 보시길 바랍니다</a:t>
            </a:r>
            <a:r>
              <a:rPr lang="en-US" altLang="ko-KR"/>
              <a:t>!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CD5BA73-2720-40D2-8C77-AF0D79EA2524}" type="slidenum">
              <a:rPr lang="en-US" altLang="en-US"/>
              <a:pPr lvl="0">
                <a:defRPr lang="ko-KR" altLang="en-US"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083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앞으로의 사이버 전망은 저의 의견으로서는 이번 </a:t>
            </a:r>
            <a:r>
              <a:rPr lang="en-US" altLang="ko-KR"/>
              <a:t>3.20 </a:t>
            </a:r>
            <a:r>
              <a:rPr lang="ko-KR" altLang="en-US"/>
              <a:t>사이버테러가 더욱 더 많이 일어났으면 좋겠습니다</a:t>
            </a:r>
            <a:r>
              <a:rPr lang="en-US" altLang="ko-KR"/>
              <a:t>. </a:t>
            </a:r>
            <a:r>
              <a:rPr lang="ko-KR" altLang="en-US"/>
              <a:t>그래야 대한민국이 많은 발전이 있지 않을까 싶고 보안체계가 튼튼해지지 않을까 싶습니다</a:t>
            </a:r>
            <a:r>
              <a:rPr lang="en-US" altLang="ko-KR"/>
              <a:t>. </a:t>
            </a:r>
            <a:r>
              <a:rPr lang="ko-KR" altLang="en-US"/>
              <a:t>그리고 보안 인재양성 프로그램을 지금보다 많이 늘리는 것이 좋을 것 같습니다</a:t>
            </a:r>
            <a:r>
              <a:rPr lang="en-US" altLang="ko-KR"/>
              <a:t>. </a:t>
            </a:r>
            <a:r>
              <a:rPr lang="ko-KR" altLang="en-US"/>
              <a:t>그럴려면 정부 예산이 아까 기사보다 다시 오르면 좋겠습니다</a:t>
            </a:r>
            <a:r>
              <a:rPr lang="en-US" altLang="ko-KR"/>
              <a:t>. </a:t>
            </a:r>
            <a:r>
              <a:rPr lang="ko-KR" altLang="en-US"/>
              <a:t>많은 꿈나무의 꿈이 되지 않을까 싶습니다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CD5BA73-2720-40D2-8C77-AF0D79EA2524}" type="slidenum">
              <a:rPr lang="en-US" altLang="en-US"/>
              <a:pPr lvl="0">
                <a:defRPr lang="ko-KR" altLang="en-US"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274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마지막으로 </a:t>
            </a:r>
            <a:r>
              <a:rPr lang="en-US" altLang="ko-KR"/>
              <a:t>“ </a:t>
            </a:r>
            <a:r>
              <a:rPr lang="ko-KR" altLang="en-US"/>
              <a:t>감사합니다</a:t>
            </a:r>
            <a:r>
              <a:rPr lang="en-US" altLang="ko-KR"/>
              <a:t>~!” </a:t>
            </a:r>
            <a:r>
              <a:rPr lang="ko-KR" altLang="en-US"/>
              <a:t>ㅋㅋㅋㅋ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CD5BA73-2720-40D2-8C77-AF0D79EA2524}" type="slidenum">
              <a:rPr lang="en-US" altLang="en-US"/>
              <a:pPr lvl="0">
                <a:defRPr lang="ko-KR" altLang="en-US"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71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dirty="0" smtClean="0"/>
              <a:t>일단 처음으로 자기소개를 하겠습니다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저의 이름은 최연우 </a:t>
            </a:r>
            <a:r>
              <a:rPr lang="ko-KR" altLang="en-US" dirty="0" err="1" smtClean="0"/>
              <a:t>이구요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사진은 저 입니다</a:t>
            </a:r>
            <a:r>
              <a:rPr lang="en-US" altLang="ko-KR" dirty="0" smtClean="0"/>
              <a:t>! </a:t>
            </a:r>
            <a:r>
              <a:rPr lang="ko-KR" altLang="en-US" dirty="0" smtClean="0"/>
              <a:t>절대로 연출이 아니고 아는 형이 </a:t>
            </a:r>
            <a:r>
              <a:rPr lang="ko-KR" altLang="en-US" dirty="0" err="1" smtClean="0"/>
              <a:t>찍어주셨</a:t>
            </a:r>
            <a:r>
              <a:rPr lang="ko-KR" altLang="en-US" dirty="0" smtClean="0"/>
              <a:t> 답니다</a:t>
            </a:r>
            <a:r>
              <a:rPr lang="en-US" altLang="ko-KR" dirty="0" smtClean="0"/>
              <a:t>! </a:t>
            </a:r>
            <a:r>
              <a:rPr lang="ko-KR" altLang="en-US" dirty="0" smtClean="0"/>
              <a:t>그리고 소속은 해커스쿨 연구소 </a:t>
            </a:r>
            <a:r>
              <a:rPr lang="en-US" altLang="ko-KR" dirty="0" err="1" smtClean="0"/>
              <a:t>WIseGuys</a:t>
            </a:r>
            <a:r>
              <a:rPr lang="en-US" altLang="ko-KR" dirty="0" smtClean="0"/>
              <a:t> </a:t>
            </a:r>
            <a:r>
              <a:rPr lang="ko-KR" altLang="en-US" dirty="0" smtClean="0"/>
              <a:t>소속되어 있고 닉네임은 </a:t>
            </a:r>
            <a:r>
              <a:rPr lang="ko-KR" altLang="en-US" dirty="0" err="1" smtClean="0"/>
              <a:t>와이더블류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칠이공을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쓰고있습니다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학교는 경기도 </a:t>
            </a:r>
            <a:r>
              <a:rPr lang="ko-KR" altLang="en-US" dirty="0" err="1" smtClean="0"/>
              <a:t>북부쪽에</a:t>
            </a:r>
            <a:r>
              <a:rPr lang="ko-KR" altLang="en-US" dirty="0" smtClean="0"/>
              <a:t> 있는 포천고등학교를 다니고 있으며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학년 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이건 제 </a:t>
            </a:r>
            <a:r>
              <a:rPr lang="ko-KR" altLang="en-US" dirty="0" err="1" smtClean="0"/>
              <a:t>페이스북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주소구요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이건 제 </a:t>
            </a:r>
            <a:r>
              <a:rPr lang="ko-KR" altLang="en-US" dirty="0" err="1" smtClean="0"/>
              <a:t>블로그</a:t>
            </a:r>
            <a:r>
              <a:rPr lang="ko-KR" altLang="en-US" dirty="0" smtClean="0"/>
              <a:t> 입니다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CD5BA73-2720-40D2-8C77-AF0D79EA2524}" type="slidenum">
              <a:rPr lang="ko-KR" altLang="en-US"/>
              <a:pPr lvl="0">
                <a:defRPr lang="ko-KR" altLang="en-US"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4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dirty="0" smtClean="0"/>
              <a:t>다음으로 목차를 </a:t>
            </a:r>
            <a:r>
              <a:rPr lang="ko-KR" altLang="en-US" dirty="0" err="1" smtClean="0"/>
              <a:t>설며해드리겠습니다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처음으로는 기사를 안내 해드리면서 심각성을 </a:t>
            </a:r>
            <a:r>
              <a:rPr lang="ko-KR" altLang="en-US" dirty="0" err="1" smtClean="0"/>
              <a:t>말씀드립니다</a:t>
            </a:r>
            <a:r>
              <a:rPr lang="en-US" altLang="ko-KR" dirty="0" smtClean="0"/>
              <a:t>! </a:t>
            </a:r>
            <a:r>
              <a:rPr lang="ko-KR" altLang="en-US" dirty="0" smtClean="0"/>
              <a:t>그리고 악성코드 분석을 한 후에 </a:t>
            </a:r>
            <a:r>
              <a:rPr lang="en-US" altLang="ko-KR" dirty="0" err="1" smtClean="0"/>
              <a:t>Vmware</a:t>
            </a:r>
            <a:r>
              <a:rPr lang="en-US" altLang="ko-KR" dirty="0" smtClean="0"/>
              <a:t> </a:t>
            </a:r>
            <a:r>
              <a:rPr lang="ko-KR" altLang="en-US" dirty="0" smtClean="0"/>
              <a:t>가상환경인 윈도우</a:t>
            </a:r>
            <a:r>
              <a:rPr lang="en-US" altLang="ko-KR" dirty="0" smtClean="0"/>
              <a:t>XP</a:t>
            </a:r>
            <a:r>
              <a:rPr lang="ko-KR" altLang="en-US" dirty="0" smtClean="0"/>
              <a:t>에서 악성코드를 직접 실행 해봅니다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재부팅된</a:t>
            </a:r>
            <a:r>
              <a:rPr lang="ko-KR" altLang="en-US" dirty="0" smtClean="0"/>
              <a:t> 후 확실히 손상된 것을 </a:t>
            </a:r>
            <a:r>
              <a:rPr lang="ko-KR" altLang="en-US" dirty="0" err="1" smtClean="0"/>
              <a:t>보여준후</a:t>
            </a:r>
            <a:r>
              <a:rPr lang="ko-KR" altLang="en-US" dirty="0" smtClean="0"/>
              <a:t> 부트영역이 복구가 가능한지 어떻게 </a:t>
            </a:r>
            <a:r>
              <a:rPr lang="ko-KR" altLang="en-US" dirty="0" err="1" smtClean="0"/>
              <a:t>해야하는지</a:t>
            </a:r>
            <a:r>
              <a:rPr lang="ko-KR" altLang="en-US" dirty="0" smtClean="0"/>
              <a:t> 말씀 드립니다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피해 사례에 대해 말을 하고 대청방안 및 참고자료를 소개를 </a:t>
            </a:r>
            <a:r>
              <a:rPr lang="ko-KR" altLang="en-US" dirty="0" err="1" smtClean="0"/>
              <a:t>한후에</a:t>
            </a:r>
            <a:r>
              <a:rPr lang="ko-KR" altLang="en-US" dirty="0" smtClean="0"/>
              <a:t> 앞으로의 사이버 전망 및 마무리 인사로 저의 발표는 끝이 납니다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CD5BA73-2720-40D2-8C77-AF0D79EA2524}" type="slidenum">
              <a:rPr lang="ko-KR" altLang="en-US"/>
              <a:pPr lvl="0">
                <a:defRPr lang="ko-KR" altLang="en-US"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07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dirty="0"/>
              <a:t>여기 사진을 보시면 </a:t>
            </a:r>
            <a:r>
              <a:rPr lang="en-US" altLang="ko-KR" dirty="0"/>
              <a:t>“3.20 </a:t>
            </a:r>
            <a:r>
              <a:rPr lang="ko-KR" altLang="en-US" dirty="0"/>
              <a:t>사이버테러</a:t>
            </a:r>
            <a:r>
              <a:rPr lang="en-US" altLang="ko-KR" dirty="0"/>
              <a:t>”</a:t>
            </a:r>
            <a:r>
              <a:rPr lang="ko-KR" altLang="en-US" dirty="0"/>
              <a:t>만 검색하여도 수많은 기사가 등장합니다</a:t>
            </a:r>
            <a:r>
              <a:rPr lang="en-US" altLang="ko-KR" dirty="0"/>
              <a:t>. </a:t>
            </a:r>
            <a:r>
              <a:rPr lang="ko-KR" altLang="en-US" dirty="0"/>
              <a:t>그 중에 절반은 악성코드에 대해 나오고 있습니다</a:t>
            </a:r>
            <a:r>
              <a:rPr lang="en-US" altLang="ko-KR" dirty="0"/>
              <a:t>. </a:t>
            </a:r>
            <a:r>
              <a:rPr lang="ko-KR" altLang="en-US" dirty="0"/>
              <a:t>더 살펴보니 </a:t>
            </a:r>
            <a:r>
              <a:rPr lang="en-US" altLang="ko-KR" dirty="0"/>
              <a:t>APT </a:t>
            </a:r>
            <a:r>
              <a:rPr lang="ko-KR" altLang="en-US" dirty="0"/>
              <a:t>공격</a:t>
            </a:r>
            <a:r>
              <a:rPr lang="en-US" altLang="ko-KR" dirty="0"/>
              <a:t>. </a:t>
            </a:r>
            <a:r>
              <a:rPr lang="ko-KR" altLang="en-US" dirty="0" err="1"/>
              <a:t>제로데이</a:t>
            </a:r>
            <a:r>
              <a:rPr lang="ko-KR" altLang="en-US" dirty="0"/>
              <a:t> 취약점을 이용한 공격과 후에 </a:t>
            </a:r>
            <a:r>
              <a:rPr lang="en-US" altLang="ko-KR" dirty="0"/>
              <a:t>2</a:t>
            </a:r>
            <a:r>
              <a:rPr lang="ko-KR" altLang="en-US" dirty="0"/>
              <a:t>차 공격이나 일어날수 있는 지속적인 공격을 갖은 무서운 </a:t>
            </a:r>
            <a:r>
              <a:rPr lang="en-US" altLang="ko-KR" dirty="0"/>
              <a:t>APT </a:t>
            </a:r>
            <a:r>
              <a:rPr lang="ko-KR" altLang="en-US" dirty="0"/>
              <a:t>공격 기사도 있었습니다</a:t>
            </a:r>
            <a:r>
              <a:rPr lang="en-US" altLang="ko-KR" dirty="0"/>
              <a:t>! </a:t>
            </a:r>
            <a:r>
              <a:rPr lang="ko-KR" altLang="en-US" dirty="0"/>
              <a:t>또 해킹</a:t>
            </a:r>
            <a:r>
              <a:rPr lang="en-US" altLang="ko-KR" dirty="0"/>
              <a:t>-</a:t>
            </a:r>
            <a:r>
              <a:rPr lang="ko-KR" altLang="en-US" dirty="0"/>
              <a:t>바이러스 대응체계 정부 예산이 사진과 같이 </a:t>
            </a:r>
            <a:r>
              <a:rPr lang="en-US" altLang="ko-KR" dirty="0"/>
              <a:t>2009</a:t>
            </a:r>
            <a:r>
              <a:rPr lang="ko-KR" altLang="en-US" dirty="0"/>
              <a:t>년도에는 </a:t>
            </a:r>
            <a:r>
              <a:rPr lang="en-US" altLang="ko-KR" dirty="0"/>
              <a:t>108</a:t>
            </a:r>
            <a:r>
              <a:rPr lang="ko-KR" altLang="en-US" dirty="0" err="1"/>
              <a:t>억원</a:t>
            </a:r>
            <a:r>
              <a:rPr lang="ko-KR" altLang="en-US" dirty="0"/>
              <a:t> </a:t>
            </a:r>
            <a:r>
              <a:rPr lang="en-US" altLang="ko-KR" dirty="0"/>
              <a:t>2010</a:t>
            </a:r>
            <a:r>
              <a:rPr lang="ko-KR" altLang="en-US" dirty="0"/>
              <a:t>년도에는 </a:t>
            </a:r>
            <a:r>
              <a:rPr lang="en-US" altLang="ko-KR" dirty="0"/>
              <a:t>77</a:t>
            </a:r>
            <a:r>
              <a:rPr lang="ko-KR" altLang="en-US" dirty="0" err="1"/>
              <a:t>디도스</a:t>
            </a:r>
            <a:r>
              <a:rPr lang="ko-KR" altLang="en-US" dirty="0"/>
              <a:t> 외에 여러 일들도 예산이 올라갔다가 현재는 내려 가고 있습니다</a:t>
            </a:r>
            <a:r>
              <a:rPr lang="en-US" altLang="ko-KR" dirty="0"/>
              <a:t>. </a:t>
            </a:r>
            <a:r>
              <a:rPr lang="ko-KR" altLang="en-US" dirty="0"/>
              <a:t>그리고 </a:t>
            </a:r>
            <a:r>
              <a:rPr lang="en-US" altLang="ko-KR" dirty="0"/>
              <a:t>3</a:t>
            </a:r>
            <a:r>
              <a:rPr lang="ko-KR" altLang="en-US" dirty="0"/>
              <a:t>만 </a:t>
            </a:r>
            <a:r>
              <a:rPr lang="en-US" altLang="ko-KR" dirty="0"/>
              <a:t>2</a:t>
            </a:r>
            <a:r>
              <a:rPr lang="ko-KR" altLang="en-US" dirty="0"/>
              <a:t>천대의 </a:t>
            </a:r>
            <a:r>
              <a:rPr lang="en-US" altLang="ko-KR" dirty="0"/>
              <a:t>PC </a:t>
            </a:r>
            <a:r>
              <a:rPr lang="ko-KR" altLang="en-US" dirty="0"/>
              <a:t>복구는 난해 하다며 기사가 올라와 포맷이 시급하다는 노동을 재촉하는 기사 또한 보였고 북한과 관련되어 있다</a:t>
            </a:r>
            <a:r>
              <a:rPr lang="en-US" altLang="ko-KR" dirty="0"/>
              <a:t>. </a:t>
            </a:r>
            <a:r>
              <a:rPr lang="ko-KR" altLang="en-US" dirty="0"/>
              <a:t>중국 </a:t>
            </a:r>
            <a:r>
              <a:rPr lang="en-US" altLang="ko-KR" dirty="0"/>
              <a:t>IP</a:t>
            </a:r>
            <a:r>
              <a:rPr lang="ko-KR" altLang="en-US" dirty="0"/>
              <a:t>를 이용한 이야기도 있었습니다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CD5BA73-2720-40D2-8C77-AF0D79EA2524}" type="slidenum">
              <a:rPr lang="ko-KR" altLang="en-US"/>
              <a:pPr lvl="0">
                <a:defRPr lang="ko-KR" altLang="en-US"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076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dirty="0"/>
              <a:t>그리고 </a:t>
            </a:r>
            <a:r>
              <a:rPr lang="ko-KR" altLang="en-US" dirty="0" err="1"/>
              <a:t>네이버에</a:t>
            </a:r>
            <a:r>
              <a:rPr lang="ko-KR" altLang="en-US" dirty="0"/>
              <a:t> </a:t>
            </a:r>
            <a:r>
              <a:rPr lang="en-US" altLang="ko-KR" dirty="0"/>
              <a:t>“3.20 </a:t>
            </a:r>
            <a:r>
              <a:rPr lang="ko-KR" altLang="en-US" dirty="0"/>
              <a:t>전산 대란</a:t>
            </a:r>
            <a:r>
              <a:rPr lang="en-US" altLang="ko-KR" dirty="0"/>
              <a:t>” </a:t>
            </a:r>
            <a:r>
              <a:rPr lang="ko-KR" altLang="en-US" baseline="0" dirty="0" smtClean="0"/>
              <a:t> 검색을 하시면 </a:t>
            </a:r>
            <a:r>
              <a:rPr lang="ko-KR" altLang="en-US" baseline="0" dirty="0" err="1" smtClean="0"/>
              <a:t>위키백과가</a:t>
            </a:r>
            <a:r>
              <a:rPr lang="ko-KR" altLang="en-US" baseline="0" dirty="0" smtClean="0"/>
              <a:t> 등장하게 되는데 여기서는 전반적인 내용이 상세하게 기록되어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빠른 이해를 </a:t>
            </a:r>
            <a:r>
              <a:rPr lang="ko-KR" altLang="en-US" baseline="0" dirty="0" err="1" smtClean="0"/>
              <a:t>할수있고</a:t>
            </a:r>
            <a:r>
              <a:rPr lang="ko-KR" altLang="en-US" baseline="0" dirty="0" smtClean="0"/>
              <a:t> 날짜가 기록됩니다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그리고 원인 분석이 사진을 보다시피 있고 아래쪽에 대처 방안이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주석을 보시면 기사거리가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참고하시고 보시면 좋겠네요</a:t>
            </a:r>
            <a:r>
              <a:rPr lang="en-US" altLang="ko-KR" baseline="0" dirty="0" smtClean="0"/>
              <a:t>~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CD5BA73-2720-40D2-8C77-AF0D79EA2524}" type="slidenum">
              <a:rPr lang="ko-KR" altLang="en-US"/>
              <a:pPr lvl="0">
                <a:defRPr lang="ko-KR" altLang="en-US"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480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dirty="0" smtClean="0"/>
              <a:t>이제 악성코드 원리 및 분석 차례입니다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사진을 보시면 </a:t>
            </a:r>
            <a:r>
              <a:rPr lang="ko-KR" altLang="en-US" dirty="0" err="1" smtClean="0"/>
              <a:t>드롭퍼라는</a:t>
            </a:r>
            <a:r>
              <a:rPr lang="ko-KR" altLang="en-US" dirty="0" smtClean="0"/>
              <a:t> 사용자가 인지하지 못하게 파일을 실행하는 파일입니다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드롭퍼는</a:t>
            </a:r>
            <a:r>
              <a:rPr lang="ko-KR" altLang="en-US" dirty="0" smtClean="0"/>
              <a:t> 처음으로 파일 생성을 한 후에 원격 접속 프로그램을 실행하고 파일 전송 프로그램 실행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서버 삭제 명령 파일을 실행 </a:t>
            </a:r>
            <a:r>
              <a:rPr lang="ko-KR" altLang="en-US" dirty="0" err="1" smtClean="0"/>
              <a:t>한후</a:t>
            </a:r>
            <a:r>
              <a:rPr lang="ko-KR" altLang="en-US" dirty="0" smtClean="0"/>
              <a:t> </a:t>
            </a:r>
            <a:r>
              <a:rPr lang="en-US" altLang="ko-KR" dirty="0" smtClean="0"/>
              <a:t>v3.log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파일이 존재하지 않으면 바로 악성코드를 실행하고 존재하면 원격관리 툴의 서버 정보파일 존재를 확인합니다</a:t>
            </a:r>
            <a:r>
              <a:rPr lang="en-US" altLang="ko-KR" baseline="0" dirty="0" smtClean="0"/>
              <a:t>. </a:t>
            </a:r>
            <a:r>
              <a:rPr lang="ko-KR" altLang="en-US" baseline="0" dirty="0" err="1" smtClean="0"/>
              <a:t>있을경우</a:t>
            </a:r>
            <a:r>
              <a:rPr lang="ko-KR" altLang="en-US" baseline="0" dirty="0" smtClean="0"/>
              <a:t> 계정 정보를 추출하고 서버 삭제 명령 파일을 전송합니다</a:t>
            </a:r>
            <a:r>
              <a:rPr lang="en-US" altLang="ko-KR" baseline="0" dirty="0" smtClean="0"/>
              <a:t>.</a:t>
            </a:r>
          </a:p>
          <a:p>
            <a:pPr lvl="0">
              <a:defRPr lang="ko-KR" altLang="en-US"/>
            </a:pPr>
            <a:r>
              <a:rPr lang="ko-KR" altLang="en-US" baseline="0" dirty="0" smtClean="0"/>
              <a:t>이제 악성코드 실행 시 상황을 설명해드리겠습니다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아까 말씀해드린 </a:t>
            </a:r>
            <a:r>
              <a:rPr lang="en-US" altLang="ko-KR" baseline="0" dirty="0" smtClean="0"/>
              <a:t>V3.log </a:t>
            </a:r>
            <a:r>
              <a:rPr lang="ko-KR" altLang="en-US" baseline="0" dirty="0" smtClean="0"/>
              <a:t>를 처음으로 확인합니다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있을 경우 프로세스를 종료하고 물리 디스크 체크를 </a:t>
            </a:r>
            <a:r>
              <a:rPr lang="ko-KR" altLang="en-US" baseline="0" dirty="0" err="1" smtClean="0"/>
              <a:t>한후</a:t>
            </a:r>
            <a:r>
              <a:rPr lang="ko-KR" altLang="en-US" baseline="0" dirty="0" smtClean="0"/>
              <a:t> 부트 영역인 </a:t>
            </a:r>
            <a:r>
              <a:rPr lang="en-US" altLang="ko-KR" baseline="0" dirty="0" smtClean="0"/>
              <a:t>MBR</a:t>
            </a:r>
            <a:r>
              <a:rPr lang="ko-KR" altLang="en-US" baseline="0" dirty="0" smtClean="0"/>
              <a:t>을 파괴 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 후 </a:t>
            </a:r>
            <a:r>
              <a:rPr lang="en-US" altLang="ko-KR" baseline="0" dirty="0" smtClean="0"/>
              <a:t>2</a:t>
            </a:r>
            <a:r>
              <a:rPr lang="ko-KR" altLang="en-US" baseline="0" dirty="0" err="1" smtClean="0"/>
              <a:t>번쨰</a:t>
            </a:r>
            <a:r>
              <a:rPr lang="ko-KR" altLang="en-US" baseline="0" dirty="0" smtClean="0"/>
              <a:t> 공격인 드라이브를 체크 하고 </a:t>
            </a:r>
            <a:r>
              <a:rPr lang="en-US" altLang="ko-KR" baseline="0" dirty="0" smtClean="0"/>
              <a:t>VBR</a:t>
            </a:r>
            <a:r>
              <a:rPr lang="ko-KR" altLang="en-US" baseline="0" dirty="0" smtClean="0"/>
              <a:t>을 파괴 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그리고 </a:t>
            </a:r>
            <a:r>
              <a:rPr lang="ko-KR" altLang="en-US" baseline="0" dirty="0" err="1" smtClean="0"/>
              <a:t>재부팅</a:t>
            </a:r>
            <a:r>
              <a:rPr lang="ko-KR" altLang="en-US" baseline="0" dirty="0" smtClean="0"/>
              <a:t> 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CD5BA73-2720-40D2-8C77-AF0D79EA2524}" type="slidenum">
              <a:rPr lang="ko-KR" altLang="en-US"/>
              <a:pPr lvl="0">
                <a:defRPr lang="ko-KR" altLang="en-US"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36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이제 </a:t>
            </a:r>
            <a:r>
              <a:rPr lang="en-US" altLang="ko-KR"/>
              <a:t>Vmware </a:t>
            </a:r>
            <a:r>
              <a:rPr lang="ko-KR" altLang="en-US"/>
              <a:t>윈도우</a:t>
            </a:r>
            <a:r>
              <a:rPr lang="en-US" altLang="ko-KR"/>
              <a:t>XP</a:t>
            </a:r>
            <a:r>
              <a:rPr lang="ko-KR" altLang="en-US"/>
              <a:t>에서 샘플 악성코드를 임의적으로 클릭해서 </a:t>
            </a:r>
            <a:r>
              <a:rPr lang="en-US" altLang="ko-KR"/>
              <a:t>MBR </a:t>
            </a:r>
            <a:r>
              <a:rPr lang="ko-KR" altLang="en-US"/>
              <a:t>손상 시현을 해보겠습니다</a:t>
            </a:r>
            <a:r>
              <a:rPr lang="en-US" altLang="ko-KR"/>
              <a:t>. </a:t>
            </a:r>
            <a:r>
              <a:rPr lang="ko-KR" altLang="en-US"/>
              <a:t>간단한 </a:t>
            </a:r>
            <a:r>
              <a:rPr lang="en-US" altLang="ko-KR"/>
              <a:t>exe </a:t>
            </a:r>
            <a:r>
              <a:rPr lang="ko-KR" altLang="en-US"/>
              <a:t>파일 하나를 클릭 후 직접 재부팅을 하면 부트영역인 </a:t>
            </a:r>
            <a:r>
              <a:rPr lang="en-US" altLang="ko-KR"/>
              <a:t>MBR </a:t>
            </a:r>
            <a:r>
              <a:rPr lang="ko-KR" altLang="en-US"/>
              <a:t>부분이 손상된 것을 보실 수 있습니다</a:t>
            </a:r>
            <a:r>
              <a:rPr lang="en-US" altLang="ko-KR"/>
              <a:t>. </a:t>
            </a:r>
            <a:r>
              <a:rPr lang="ko-KR" altLang="en-US"/>
              <a:t>이러한 샘플 악성코드로도 많은 악용이 가능될수도 있으며 응용도 될수 있습니다</a:t>
            </a:r>
            <a:r>
              <a:rPr lang="en-US" altLang="ko-KR"/>
              <a:t>. </a:t>
            </a:r>
            <a:r>
              <a:rPr lang="ko-KR" altLang="en-US"/>
              <a:t>이번 악성코드 같은 경우 이렇게 변종으로 </a:t>
            </a:r>
            <a:r>
              <a:rPr lang="en-US" altLang="ko-KR"/>
              <a:t>13</a:t>
            </a:r>
            <a:r>
              <a:rPr lang="ko-KR" altLang="en-US"/>
              <a:t>가지 정도 나왔다고 합니다</a:t>
            </a:r>
            <a:r>
              <a:rPr lang="en-US" altLang="ko-KR"/>
              <a:t>. </a:t>
            </a:r>
            <a:r>
              <a:rPr lang="ko-KR" altLang="en-US"/>
              <a:t>피해 사례가 더 일어나지 않을까 예상 중 입니다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CD5BA73-2720-40D2-8C77-AF0D79EA2524}" type="slidenum">
              <a:rPr lang="ko-KR" altLang="en-US"/>
              <a:pPr lvl="0">
                <a:defRPr lang="ko-KR" altLang="en-US"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770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sz="12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마스터부트레코드</a:t>
            </a:r>
            <a:r>
              <a:rPr lang="en-US" altLang="ko-KR" sz="12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(MBR)</a:t>
            </a:r>
            <a:r>
              <a:rPr lang="ko-KR" altLang="en-US" sz="12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이란</a:t>
            </a:r>
            <a:r>
              <a:rPr lang="en-US" altLang="ko-KR" sz="12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ko-KR" alt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하드디스크의가장앞에기록되어있는시스템기동영역으로써</a:t>
            </a:r>
            <a:r>
              <a:rPr lang="en-US" altLang="ko-K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PC</a:t>
            </a:r>
            <a:r>
              <a:rPr lang="ko-KR" alt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의전원가동시</a:t>
            </a:r>
            <a:r>
              <a:rPr lang="en-US" altLang="ko-K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MBR </a:t>
            </a:r>
            <a:r>
              <a:rPr lang="ko-KR" alt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영역의데이터를로드하여</a:t>
            </a:r>
            <a:r>
              <a:rPr lang="en-US" altLang="ko-K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OS</a:t>
            </a:r>
            <a:r>
              <a:rPr lang="ko-KR" alt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가기동됩니다</a:t>
            </a:r>
            <a:r>
              <a:rPr lang="en-US" altLang="ko-K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>
              <a:defRPr lang="ko-KR" altLang="en-US"/>
            </a:pPr>
            <a:r>
              <a:rPr lang="ko-KR" altLang="en-US" sz="12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볼륨부트레코드</a:t>
            </a:r>
            <a:r>
              <a:rPr lang="en-US" altLang="ko-KR" sz="12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(VBR)</a:t>
            </a:r>
            <a:r>
              <a:rPr lang="ko-KR" altLang="en-US" sz="12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이란</a:t>
            </a:r>
            <a:r>
              <a:rPr lang="en-US" altLang="ko-KR" sz="12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en-US" altLang="ko-K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NTFS </a:t>
            </a:r>
            <a:r>
              <a:rPr lang="ko-KR" alt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구조의가장앞에위치하는영역으로써</a:t>
            </a:r>
            <a:r>
              <a:rPr lang="en-US" altLang="ko-K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FAT </a:t>
            </a:r>
            <a:r>
              <a:rPr lang="ko-KR" alt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예약된영역과유사하게부트섹터와추가적인부트코드가저장됩니다</a:t>
            </a:r>
            <a:r>
              <a:rPr lang="en-US" altLang="ko-K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>
              <a:defRPr lang="ko-KR" altLang="en-US"/>
            </a:pPr>
            <a:r>
              <a:rPr lang="en-US" altLang="ko-K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MBR</a:t>
            </a:r>
            <a:r>
              <a:rPr lang="ko-KR" alt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과 하드디스크 부분인 </a:t>
            </a:r>
            <a:r>
              <a:rPr lang="en-US" altLang="ko-K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VBR</a:t>
            </a:r>
            <a:r>
              <a:rPr lang="ko-KR" alt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손상이 되며 부트영역을 복구는 가능 합니다</a:t>
            </a:r>
            <a:r>
              <a:rPr lang="en-US" altLang="ko-K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복구는 가능하지만 일반 사용자가 도전하기에는 어려움이 있지 않을까 생각이 되며 포맷보다 속도가 늦을 거라고 생각 합니다</a:t>
            </a:r>
            <a:r>
              <a:rPr lang="en-US" altLang="ko-K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시스템을 수동적으로 복구 해주는</a:t>
            </a:r>
            <a:r>
              <a:rPr lang="en-US" altLang="ko-K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(NSHC)</a:t>
            </a:r>
            <a:r>
              <a:rPr lang="ko-KR" altLang="en-U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맡겨 복구하는 방법도 있다고 합니다</a:t>
            </a:r>
            <a:r>
              <a:rPr lang="en-US" altLang="ko-K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CD5BA73-2720-40D2-8C77-AF0D79EA2524}" type="slidenum">
              <a:rPr lang="ko-KR" altLang="en-US"/>
              <a:pPr lvl="0">
                <a:defRPr lang="ko-KR" altLang="en-US"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800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/>
            </a:pPr>
            <a:r>
              <a:rPr lang="ko-KR" altLang="en-US"/>
              <a:t>이번에 피해사례를 살펴보면 </a:t>
            </a:r>
            <a:r>
              <a:rPr lang="en-US" altLang="ko-KR"/>
              <a:t>KBS, MBC, YTN </a:t>
            </a:r>
            <a:r>
              <a:rPr lang="ko-KR" altLang="en-US"/>
              <a:t>등 주요 방송사와 신한은행</a:t>
            </a:r>
            <a:r>
              <a:rPr lang="en-US" altLang="ko-KR"/>
              <a:t>, </a:t>
            </a:r>
            <a:r>
              <a:rPr lang="ko-KR" altLang="en-US"/>
              <a:t>농협 등 일부 금융사 전산망 마비가 되었고 사진과 같이 </a:t>
            </a:r>
            <a:r>
              <a:rPr lang="en-US" altLang="ko-KR"/>
              <a:t>ATM </a:t>
            </a:r>
            <a:r>
              <a:rPr lang="ko-KR" altLang="en-US"/>
              <a:t>기기에 전산장애 안내문을 부착시켰다고 합니다</a:t>
            </a:r>
            <a:r>
              <a:rPr lang="en-US" altLang="ko-KR"/>
              <a:t>. </a:t>
            </a:r>
            <a:r>
              <a:rPr lang="ko-KR" altLang="en-US"/>
              <a:t>이로서 </a:t>
            </a:r>
            <a:r>
              <a:rPr lang="en-US" altLang="ko-KR"/>
              <a:t>ATM </a:t>
            </a:r>
            <a:r>
              <a:rPr lang="ko-KR" altLang="en-US"/>
              <a:t>기기를 사용하지 못하는 시민들에게 피해가 전체적으로 소규모로 일어났습니다</a:t>
            </a:r>
            <a:r>
              <a:rPr lang="en-US" altLang="ko-KR"/>
              <a:t>.</a:t>
            </a:r>
          </a:p>
          <a:p>
            <a:pPr lvl="0">
              <a:defRPr lang="ko-KR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CD5BA73-2720-40D2-8C77-AF0D79EA2524}" type="slidenum">
              <a:rPr lang="ko-KR" altLang="en-US"/>
              <a:pPr lvl="0">
                <a:defRPr lang="ko-KR" altLang="en-US"/>
              </a:pPr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01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 rotWithShape="1">
          <a:blip r:embed="rId2"/>
          <a:srcRect t="33330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F69C845-32BC-4556-BC12-D557BB51C05B}" type="datetimeFigureOut">
              <a:rPr lang="ko-KR" altLang="en-US"/>
              <a:pPr lvl="0">
                <a:defRPr lang="ko-KR" altLang="en-US"/>
              </a:pPr>
              <a:t>2013-04-03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BF8B22E-79BE-4C13-959F-63F8F93987E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F69C845-32BC-4556-BC12-D557BB51C05B}" type="datetimeFigureOut">
              <a:rPr lang="ko-KR" altLang="en-US"/>
              <a:pPr lvl="0">
                <a:defRPr lang="ko-KR" altLang="en-US"/>
              </a:pPr>
              <a:t>2013-04-03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BF8B22E-79BE-4C13-959F-63F8F93987E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F69C845-32BC-4556-BC12-D557BB51C05B}" type="datetimeFigureOut">
              <a:rPr lang="ko-KR" altLang="en-US"/>
              <a:pPr lvl="0">
                <a:defRPr lang="ko-KR" altLang="en-US"/>
              </a:pPr>
              <a:t>2013-04-03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BF8B22E-79BE-4C13-959F-63F8F93987E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F69C845-32BC-4556-BC12-D557BB51C05B}" type="datetimeFigureOut">
              <a:rPr lang="ko-KR" altLang="en-US"/>
              <a:pPr lvl="0">
                <a:defRPr lang="ko-KR" altLang="en-US"/>
              </a:pPr>
              <a:t>2013-04-03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BF8B22E-79BE-4C13-959F-63F8F93987E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1894"/>
            <a:ext cx="7885113" cy="102155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96754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F69C845-32BC-4556-BC12-D557BB51C05B}" type="datetimeFigureOut">
              <a:rPr lang="ko-KR" altLang="en-US"/>
              <a:pPr lvl="0">
                <a:defRPr lang="ko-KR" altLang="en-US"/>
              </a:pPr>
              <a:t>2013-04-03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BF8B22E-79BE-4C13-959F-63F8F93987E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/>
              <a:buChar char="•"/>
              <a:defRPr/>
            </a:lvl6pPr>
            <a:lvl7pPr>
              <a:buClr>
                <a:schemeClr val="tx2"/>
              </a:buClr>
              <a:buFont typeface="Arial"/>
              <a:buChar char="•"/>
              <a:defRPr/>
            </a:lvl7pPr>
            <a:lvl8pPr>
              <a:buClr>
                <a:schemeClr val="tx2"/>
              </a:buClr>
              <a:buFont typeface="Arial"/>
              <a:buChar char="•"/>
              <a:defRPr/>
            </a:lvl8pPr>
            <a:lvl9pPr>
              <a:buClr>
                <a:schemeClr val="tx2"/>
              </a:buClr>
              <a:buFont typeface="Arial"/>
              <a:buChar char="•"/>
              <a:defRPr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F69C845-32BC-4556-BC12-D557BB51C05B}" type="datetimeFigureOut">
              <a:rPr lang="ko-KR" altLang="en-US"/>
              <a:pPr lvl="0">
                <a:defRPr lang="ko-KR" altLang="en-US"/>
              </a:pPr>
              <a:t>2013-04-03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BF8B22E-79BE-4C13-959F-63F8F93987E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F69C845-32BC-4556-BC12-D557BB51C05B}" type="datetimeFigureOut">
              <a:rPr lang="ko-KR" altLang="en-US"/>
              <a:pPr lvl="0">
                <a:defRPr lang="ko-KR" altLang="en-US"/>
              </a:pPr>
              <a:t>2013-04-03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BF8B22E-79BE-4C13-959F-63F8F93987E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F69C845-32BC-4556-BC12-D557BB51C05B}" type="datetimeFigureOut">
              <a:rPr lang="ko-KR" altLang="en-US"/>
              <a:pPr lvl="0">
                <a:defRPr lang="ko-KR" altLang="en-US"/>
              </a:pPr>
              <a:t>2013-04-03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BF8B22E-79BE-4C13-959F-63F8F93987E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F69C845-32BC-4556-BC12-D557BB51C05B}" type="datetimeFigureOut">
              <a:rPr lang="ko-KR" altLang="en-US"/>
              <a:pPr lvl="0">
                <a:defRPr lang="ko-KR" altLang="en-US"/>
              </a:pPr>
              <a:t>2013-04-03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BF8B22E-79BE-4C13-959F-63F8F93987E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F69C845-32BC-4556-BC12-D557BB51C05B}" type="datetimeFigureOut">
              <a:rPr lang="ko-KR" altLang="en-US"/>
              <a:pPr lvl="0">
                <a:defRPr lang="ko-KR" altLang="en-US"/>
              </a:pPr>
              <a:t>2013-04-03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BF8B22E-79BE-4C13-959F-63F8F93987E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TextEdit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F69C845-32BC-4556-BC12-D557BB51C05B}" type="datetimeFigureOut">
              <a:rPr lang="ko-KR" altLang="en-US"/>
              <a:pPr lvl="0">
                <a:defRPr lang="ko-KR" altLang="en-US"/>
              </a:pPr>
              <a:t>2013-04-03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BF8B22E-79BE-4C13-959F-63F8F93987E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수평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anchor="b" anchorCtr="0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lvl="0">
              <a:defRPr lang="ko-KR" altLang="en-US"/>
            </a:pPr>
            <a:fld id="{CF69C845-32BC-4556-BC12-D557BB51C05B}" type="datetimeFigureOut">
              <a:rPr lang="ko-KR" altLang="en-US"/>
              <a:pPr lvl="0">
                <a:defRPr lang="ko-KR" altLang="en-US"/>
              </a:pPr>
              <a:t>2013-04-03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3"/>
            <a:ext cx="990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lvl="0">
              <a:defRPr lang="ko-KR" altLang="en-US"/>
            </a:pPr>
            <a:fld id="{FBF8B22E-79BE-4C13-959F-63F8F93987E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Codegate_junior\bandicam%202013-03-31%2021-56-40-565.av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nprotect.com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b.com/yw7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yw720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bsplayer.sbs.co.kr/sbsPlayer.jsp?pmContentId=N1001693430&amp;pmScrap=Y&amp;pmAutoPlay=N&amp;pmLinkYn=Y&amp;pmInitStartTime=0&amp;pmTop=N&amp;pmWidth=660&amp;pmHeight=369&amp;pmEnvfile=env_201202020001.xml&amp;from=SBSPlayer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3568" y="2355726"/>
            <a:ext cx="3240360" cy="575202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 dirty="0"/>
              <a:t>WG / </a:t>
            </a:r>
            <a:r>
              <a:rPr lang="ko-KR" altLang="en-US" dirty="0"/>
              <a:t>최연우</a:t>
            </a:r>
            <a:endParaRPr lang="en-US" altLang="ko-KR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683568" y="807554"/>
            <a:ext cx="7772400" cy="1102519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 dirty="0"/>
              <a:t>CODEGATE 2013 Junior with </a:t>
            </a:r>
            <a:r>
              <a:rPr lang="ko-KR" altLang="en-US" dirty="0"/>
              <a:t>해커스쿨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408204" y="2031690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3.20 </a:t>
            </a:r>
            <a:r>
              <a:rPr lang="ko-KR" altLang="en-US" b="1" dirty="0"/>
              <a:t>사이버테러 분석</a:t>
            </a:r>
            <a:endParaRPr lang="ko-KR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/>
              <a:t>3.20</a:t>
            </a:r>
            <a:r>
              <a:rPr lang="ko-KR" altLang="en-US" dirty="0"/>
              <a:t>사이버테러 </a:t>
            </a:r>
            <a:r>
              <a:rPr lang="en-US" altLang="ko-KR" dirty="0"/>
              <a:t>– </a:t>
            </a:r>
            <a:r>
              <a:rPr lang="en-US" altLang="ko-KR" dirty="0" err="1"/>
              <a:t>Vmware</a:t>
            </a:r>
            <a:r>
              <a:rPr lang="en-US" altLang="ko-KR" dirty="0"/>
              <a:t> </a:t>
            </a:r>
            <a:r>
              <a:rPr lang="ko-KR" altLang="en-US" dirty="0"/>
              <a:t>윈도우</a:t>
            </a:r>
            <a:r>
              <a:rPr lang="en-US" altLang="ko-KR" dirty="0"/>
              <a:t>XP </a:t>
            </a:r>
            <a:r>
              <a:rPr lang="ko-KR" altLang="en-US" dirty="0" err="1"/>
              <a:t>ㅡ</a:t>
            </a:r>
            <a:r>
              <a:rPr lang="en-US" altLang="ko-KR" dirty="0"/>
              <a:t>MBR </a:t>
            </a:r>
            <a:r>
              <a:rPr lang="ko-KR" altLang="en-US" dirty="0"/>
              <a:t>손상 </a:t>
            </a:r>
            <a:r>
              <a:rPr lang="ko-KR" altLang="en-US" dirty="0" smtClean="0"/>
              <a:t>시연</a:t>
            </a:r>
            <a:endParaRPr lang="ko-KR" altLang="en-US" dirty="0"/>
          </a:p>
        </p:txBody>
      </p:sp>
      <p:pic>
        <p:nvPicPr>
          <p:cNvPr id="3075" name="Picture 3" descr="C:\Users\user\Desktop\ss (2013-03-26 at 12.28.36).png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835696" y="1144177"/>
            <a:ext cx="5103315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3.20</a:t>
            </a:r>
            <a:r>
              <a:rPr lang="ko-KR" altLang="en-US"/>
              <a:t>사이버테러 </a:t>
            </a:r>
            <a:r>
              <a:rPr lang="en-US" altLang="ko-KR"/>
              <a:t>– </a:t>
            </a:r>
            <a:r>
              <a:rPr lang="ko-KR" altLang="en-US"/>
              <a:t>부트영역 복구에 대해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609600" y="1419622"/>
            <a:ext cx="4682480" cy="2736304"/>
          </a:xfrm>
        </p:spPr>
        <p:txBody>
          <a:bodyPr/>
          <a:lstStyle/>
          <a:p>
            <a:pPr marL="0" indent="0">
              <a:spcAft>
                <a:spcPct val="29000"/>
              </a:spcAft>
              <a:buNone/>
              <a:defRPr lang="ko-KR" altLang="en-US"/>
            </a:pPr>
            <a:r>
              <a:rPr lang="ko-KR" altLang="en-US" b="1"/>
              <a:t>부트영역의 마스터부트레코드</a:t>
            </a:r>
            <a:r>
              <a:rPr lang="en-US" altLang="ko-KR" b="1"/>
              <a:t>(MBR)</a:t>
            </a:r>
            <a:r>
              <a:rPr lang="ko-KR" altLang="en-US" b="1"/>
              <a:t>볼륨부트레코드</a:t>
            </a:r>
            <a:r>
              <a:rPr lang="en-US" altLang="ko-KR" b="1"/>
              <a:t>(VBR) </a:t>
            </a:r>
            <a:r>
              <a:rPr lang="ko-KR" altLang="en-US" b="1"/>
              <a:t>손상</a:t>
            </a:r>
          </a:p>
          <a:p>
            <a:pPr marL="0" indent="0">
              <a:spcAft>
                <a:spcPct val="29000"/>
              </a:spcAft>
              <a:buNone/>
              <a:defRPr lang="ko-KR" altLang="en-US"/>
            </a:pPr>
            <a:r>
              <a:rPr lang="ko-KR" altLang="en-US"/>
              <a:t>시스템 수동적인 복구 가능</a:t>
            </a:r>
            <a:r>
              <a:rPr lang="en-US" altLang="ko-KR"/>
              <a:t>(NSHC). </a:t>
            </a:r>
            <a:r>
              <a:rPr lang="ko-KR" altLang="en-US"/>
              <a:t>속도↓</a:t>
            </a:r>
            <a:r>
              <a:rPr lang="en-US" altLang="ko-KR"/>
              <a:t> </a:t>
            </a:r>
            <a:r>
              <a:rPr lang="ko-KR" altLang="en-US"/>
              <a:t>일반사용자</a:t>
            </a:r>
            <a:r>
              <a:rPr lang="en-US" altLang="ko-KR"/>
              <a:t>X</a:t>
            </a:r>
          </a:p>
          <a:p>
            <a:pPr marL="0" indent="0">
              <a:spcAft>
                <a:spcPct val="29000"/>
              </a:spcAft>
              <a:buNone/>
              <a:defRPr lang="ko-KR" altLang="en-US"/>
            </a:pPr>
            <a:r>
              <a:rPr lang="ko-KR" altLang="en-US"/>
              <a:t>최종적인 결론 </a:t>
            </a:r>
            <a:r>
              <a:rPr lang="en-US" altLang="ko-KR"/>
              <a:t>: </a:t>
            </a:r>
            <a:r>
              <a:rPr lang="ko-KR" altLang="en-US"/>
              <a:t>포맷</a:t>
            </a:r>
          </a:p>
          <a:p>
            <a:pPr marL="0" indent="0">
              <a:buNone/>
              <a:defRPr lang="ko-KR" altLang="en-US"/>
            </a:pPr>
            <a:r>
              <a:rPr lang="ko-KR" altLang="en-US"/>
              <a:t> </a:t>
            </a:r>
            <a:endParaRPr lang="en-US" altLang="ko-KR"/>
          </a:p>
        </p:txBody>
      </p:sp>
      <p:pic>
        <p:nvPicPr>
          <p:cNvPr id="4098" name="Picture 2" descr="C:\Users\user\Desktop\ss (2013-03-26 at 12.37.55)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771800" y="2499742"/>
            <a:ext cx="6048672" cy="2266122"/>
          </a:xfrm>
          <a:prstGeom prst="rect">
            <a:avLst/>
          </a:prstGeom>
          <a:noFill/>
        </p:spPr>
      </p:pic>
      <p:pic>
        <p:nvPicPr>
          <p:cNvPr id="4099" name="Picture 3" descr="C:\Users\user\Desktop\ss (2013-03-25 at 11.28.43)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499992" y="1349357"/>
            <a:ext cx="4032448" cy="3598530"/>
          </a:xfrm>
          <a:prstGeom prst="rect">
            <a:avLst/>
          </a:prstGeom>
          <a:noFill/>
        </p:spPr>
      </p:pic>
      <p:pic>
        <p:nvPicPr>
          <p:cNvPr id="4100" name="Picture 4" descr="C:\Users\user\Desktop\yeun2744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377488" y="1514260"/>
            <a:ext cx="4429164" cy="32687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user\Desktop\ss (2013-03-26 at 12.58.00)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860032" y="123478"/>
            <a:ext cx="4104456" cy="419338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/>
              <a:t>3.20</a:t>
            </a:r>
            <a:r>
              <a:rPr lang="ko-KR" altLang="en-US" dirty="0"/>
              <a:t>사이버테러 </a:t>
            </a:r>
            <a:r>
              <a:rPr lang="en-US" altLang="ko-KR" dirty="0"/>
              <a:t>– </a:t>
            </a:r>
            <a:r>
              <a:rPr lang="ko-KR" altLang="en-US" dirty="0"/>
              <a:t>피해 사례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386336" cy="3086100"/>
          </a:xfrm>
        </p:spPr>
        <p:txBody>
          <a:bodyPr>
            <a:normAutofit lnSpcReduction="10000"/>
          </a:bodyPr>
          <a:lstStyle/>
          <a:p>
            <a:pPr lvl="0">
              <a:spcAft>
                <a:spcPct val="29000"/>
              </a:spcAft>
              <a:defRPr lang="ko-KR" altLang="en-US"/>
            </a:pPr>
            <a:r>
              <a:rPr lang="en-US" altLang="ko-KR" dirty="0"/>
              <a:t>KBS, MBC, YTN </a:t>
            </a:r>
            <a:r>
              <a:rPr lang="ko-KR" altLang="en-US" dirty="0"/>
              <a:t>등 주요 방송사와 </a:t>
            </a:r>
            <a:r>
              <a:rPr lang="ko-KR" altLang="en-US" dirty="0" err="1"/>
              <a:t>신한은행</a:t>
            </a:r>
            <a:r>
              <a:rPr lang="en-US" altLang="ko-KR" dirty="0"/>
              <a:t>, </a:t>
            </a:r>
            <a:r>
              <a:rPr lang="ko-KR" altLang="en-US" dirty="0"/>
              <a:t>농협 등 일부 </a:t>
            </a:r>
            <a:r>
              <a:rPr lang="ko-KR" altLang="en-US" dirty="0" err="1"/>
              <a:t>금융사</a:t>
            </a:r>
            <a:r>
              <a:rPr lang="ko-KR" altLang="en-US" dirty="0"/>
              <a:t> 전산망 마비</a:t>
            </a:r>
          </a:p>
          <a:p>
            <a:pPr lvl="0">
              <a:spcAft>
                <a:spcPct val="29000"/>
              </a:spcAft>
              <a:defRPr lang="ko-KR" altLang="en-US"/>
            </a:pPr>
            <a:r>
              <a:rPr lang="en-US" altLang="ko-KR" dirty="0"/>
              <a:t>ATM </a:t>
            </a:r>
            <a:r>
              <a:rPr lang="ko-KR" altLang="en-US" dirty="0"/>
              <a:t>기기에 전산장애 안내문을 부착</a:t>
            </a:r>
          </a:p>
          <a:p>
            <a:pPr lvl="0">
              <a:defRPr lang="ko-KR" altLang="en-US"/>
            </a:pPr>
            <a:r>
              <a:rPr lang="ko-KR" altLang="en-US" dirty="0"/>
              <a:t>사용 </a:t>
            </a:r>
            <a:r>
              <a:rPr lang="ko-KR" altLang="en-US" dirty="0" smtClean="0"/>
              <a:t>불가</a:t>
            </a:r>
            <a:r>
              <a:rPr lang="en-US" altLang="ko-KR" dirty="0"/>
              <a:t>.</a:t>
            </a:r>
            <a:r>
              <a:rPr lang="ko-KR" altLang="en-US" dirty="0"/>
              <a:t> 모든 사람에게 피해</a:t>
            </a:r>
            <a:r>
              <a:rPr lang="en-US" altLang="ko-KR" dirty="0" smtClean="0"/>
              <a:t>.</a:t>
            </a:r>
          </a:p>
          <a:p>
            <a:pPr lvl="0">
              <a:defRPr lang="ko-KR" altLang="en-US"/>
            </a:pPr>
            <a:r>
              <a:rPr lang="ko-KR" altLang="en-US" dirty="0" err="1"/>
              <a:t>기사난</a:t>
            </a:r>
            <a:r>
              <a:rPr lang="ko-KR" altLang="en-US" dirty="0"/>
              <a:t> </a:t>
            </a:r>
            <a:r>
              <a:rPr lang="en-US" altLang="ko-KR" dirty="0"/>
              <a:t>5</a:t>
            </a:r>
            <a:r>
              <a:rPr lang="ko-KR" altLang="en-US" dirty="0" smtClean="0"/>
              <a:t>군데 이외에도 </a:t>
            </a:r>
            <a:r>
              <a:rPr lang="ko-KR" altLang="en-US" dirty="0" err="1"/>
              <a:t>피해입은</a:t>
            </a:r>
            <a:r>
              <a:rPr lang="ko-KR" altLang="en-US" dirty="0"/>
              <a:t> 업체는 </a:t>
            </a:r>
            <a:r>
              <a:rPr lang="ko-KR" altLang="en-US" dirty="0" smtClean="0"/>
              <a:t>많음</a:t>
            </a:r>
            <a:r>
              <a:rPr lang="en-US" altLang="ko-KR" dirty="0" smtClean="0"/>
              <a:t>.</a:t>
            </a:r>
          </a:p>
          <a:p>
            <a:pPr lvl="0">
              <a:defRPr lang="ko-KR" altLang="en-US"/>
            </a:pPr>
            <a:r>
              <a:rPr lang="ko-KR" altLang="en-US" dirty="0" smtClean="0"/>
              <a:t>금융권의 </a:t>
            </a:r>
            <a:r>
              <a:rPr lang="ko-KR" altLang="en-US" dirty="0"/>
              <a:t>다른 </a:t>
            </a:r>
            <a:r>
              <a:rPr lang="ko-KR" altLang="en-US" dirty="0" smtClean="0"/>
              <a:t>회사들도 피해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6148" name="Picture 4" descr="C:\Users\user\Desktop\ss (2013-03-26 at 09.20.05)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283968" y="411510"/>
            <a:ext cx="3960440" cy="4546020"/>
          </a:xfrm>
          <a:prstGeom prst="rect">
            <a:avLst/>
          </a:prstGeom>
          <a:noFill/>
        </p:spPr>
      </p:pic>
      <p:pic>
        <p:nvPicPr>
          <p:cNvPr id="1026" name="Picture 2" descr="C:\Users\user\Desktop\ss (2013-03-29 at 04.51.45)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rot="240000">
            <a:off x="4164109" y="278929"/>
            <a:ext cx="3204356" cy="49285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/>
              <a:t>3.20</a:t>
            </a:r>
            <a:r>
              <a:rPr lang="ko-KR" altLang="en-US" dirty="0"/>
              <a:t>사이버테러 </a:t>
            </a:r>
            <a:r>
              <a:rPr lang="en-US" altLang="ko-KR" dirty="0"/>
              <a:t>– </a:t>
            </a:r>
            <a:r>
              <a:rPr lang="ko-KR" altLang="en-US" dirty="0"/>
              <a:t>피해 </a:t>
            </a:r>
            <a:r>
              <a:rPr lang="ko-KR" altLang="en-US" dirty="0" smtClean="0"/>
              <a:t>사례 </a:t>
            </a:r>
            <a:r>
              <a:rPr lang="en-US" altLang="ko-KR" dirty="0" smtClean="0"/>
              <a:t>-2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942692" y="355729"/>
            <a:ext cx="4913784" cy="36853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27784" y="1448780"/>
            <a:ext cx="4041067" cy="303080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835696" y="960202"/>
            <a:ext cx="5904656" cy="332136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59532" y="1527634"/>
            <a:ext cx="4374232" cy="3280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3.20</a:t>
            </a:r>
            <a:r>
              <a:rPr lang="ko-KR" altLang="en-US"/>
              <a:t>사이버테러 </a:t>
            </a:r>
            <a:r>
              <a:rPr lang="en-US" altLang="ko-KR"/>
              <a:t>– </a:t>
            </a:r>
            <a:r>
              <a:rPr lang="ko-KR" altLang="en-US"/>
              <a:t>사전방지 및 대처방안</a:t>
            </a:r>
          </a:p>
        </p:txBody>
      </p:sp>
      <p:pic>
        <p:nvPicPr>
          <p:cNvPr id="7170" name="Picture 2" descr="C:\Users\user\Desktop\jy2kim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139951" y="1203598"/>
            <a:ext cx="4529227" cy="3096344"/>
          </a:xfrm>
          <a:prstGeom prst="rect">
            <a:avLst/>
          </a:prstGeom>
          <a:noFill/>
        </p:spPr>
      </p:pic>
      <p:pic>
        <p:nvPicPr>
          <p:cNvPr id="7171" name="Picture 3" descr="C:\Users\user\Desktop\read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94362" y="1203598"/>
            <a:ext cx="3166426" cy="3087265"/>
          </a:xfrm>
          <a:prstGeom prst="rect">
            <a:avLst/>
          </a:prstGeom>
          <a:noFill/>
        </p:spPr>
      </p:pic>
      <p:pic>
        <p:nvPicPr>
          <p:cNvPr id="7172" name="Picture 4" descr="C:\Users\user\Desktop\news1363832111_331194_1_m_59_20130322113511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123728" y="1923678"/>
            <a:ext cx="5143500" cy="3019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 fill="hold" tmFilter="0, 0; 0.125,0.2665; 0.25,0.4; 0.375,0.465; 0.5,0.5;  0.625,0.535; 0.75,0.6; 0.875,0.7335; 1,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 fill="hold" tmFilter="0, 0; 0.125,0.2665; 0.25,0.4; 0.375,0.465; 0.5,0.5;  0.625,0.535; 0.75,0.6; 0.875,0.7335; 1,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 fill="hold" tmFilter="0, 0; 0.125,0.2665; 0.25,0.4; 0.375,0.465; 0.5,0.5;  0.625,0.535; 0.75,0.6; 0.875,0.7335; 1,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 fill="hold" tmFilter="0, 0; 0.125,0.2665; 0.25,0.4; 0.375,0.465; 0.5,0.5;  0.625,0.535; 0.75,0.6; 0.875,0.7335; 1,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 fill="hold" tmFilter="0, 0; 0.125,0.2665; 0.25,0.4; 0.375,0.465; 0.5,0.5;  0.625,0.535; 0.75,0.6; 0.875,0.7335; 1,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 fill="hold" tmFilter="0, 0; 0.125,0.2665; 0.25,0.4; 0.375,0.465; 0.5,0.5;  0.625,0.535; 0.75,0.6; 0.875,0.7335; 1,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 fill="hold" tmFilter="0, 0; 0.125,0.2665; 0.25,0.4; 0.375,0.465; 0.5,0.5;  0.625,0.535; 0.75,0.6; 0.875,0.7335; 1,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 fill="hold" tmFilter="0, 0; 0.125,0.2665; 0.25,0.4; 0.375,0.465; 0.5,0.5;  0.625,0.535; 0.75,0.6; 0.875,0.7335; 1,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3.20</a:t>
            </a:r>
            <a:r>
              <a:rPr lang="ko-KR" altLang="en-US"/>
              <a:t>사이버테러 </a:t>
            </a:r>
            <a:r>
              <a:rPr lang="en-US" altLang="ko-KR"/>
              <a:t>– </a:t>
            </a:r>
            <a:r>
              <a:rPr lang="ko-KR" altLang="en-US"/>
              <a:t>사전방지 및 대처방안</a:t>
            </a:r>
          </a:p>
        </p:txBody>
      </p:sp>
      <p:sp>
        <p:nvSpPr>
          <p:cNvPr id="3" name="직사각형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062300" cy="3086100"/>
          </a:xfrm>
        </p:spPr>
        <p:txBody>
          <a:bodyPr/>
          <a:lstStyle/>
          <a:p>
            <a:pPr>
              <a:spcAft>
                <a:spcPct val="29000"/>
              </a:spcAft>
              <a:defRPr lang="ko-KR" altLang="en-US"/>
            </a:pPr>
            <a:r>
              <a:rPr lang="en-US" altLang="ko-KR"/>
              <a:t>MBR </a:t>
            </a:r>
            <a:r>
              <a:rPr lang="ko-KR" altLang="en-US"/>
              <a:t>차단 프로그램</a:t>
            </a:r>
          </a:p>
          <a:p>
            <a:pPr>
              <a:defRPr lang="ko-KR" altLang="en-US"/>
            </a:pPr>
            <a:r>
              <a:rPr lang="en-US" altLang="ko-KR">
                <a:hlinkClick r:id="rId2"/>
              </a:rPr>
              <a:t>http://www.nprotect.com/index.html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832140" y="116632"/>
            <a:ext cx="3182770" cy="4068451"/>
          </a:xfrm>
          <a:prstGeom prst="rect">
            <a:avLst/>
          </a:prstGeom>
        </p:spPr>
      </p:pic>
      <p:pic>
        <p:nvPicPr>
          <p:cNvPr id="4" name="그림 3">
            <a:hlinkClick r:id="rId2"/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815916" y="908720"/>
            <a:ext cx="3378930" cy="406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3.20</a:t>
            </a:r>
            <a:r>
              <a:rPr lang="ko-KR" altLang="en-US"/>
              <a:t>사이버테러 </a:t>
            </a:r>
            <a:r>
              <a:rPr lang="en-US" altLang="ko-KR"/>
              <a:t>– </a:t>
            </a:r>
            <a:r>
              <a:rPr lang="ko-KR" altLang="en-US"/>
              <a:t>참고자료 소개</a:t>
            </a:r>
          </a:p>
        </p:txBody>
      </p:sp>
      <p:pic>
        <p:nvPicPr>
          <p:cNvPr id="8194" name="Picture 2" descr="C:\Users\user\Desktop\ss (2013-03-26 at 09.25.00)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644008" y="339501"/>
            <a:ext cx="4171413" cy="4233739"/>
          </a:xfrm>
          <a:prstGeom prst="rect">
            <a:avLst/>
          </a:prstGeom>
          <a:noFill/>
        </p:spPr>
      </p:pic>
      <p:sp>
        <p:nvSpPr>
          <p:cNvPr id="6" name="내용 개체 틀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386336" cy="3086100"/>
          </a:xfrm>
        </p:spPr>
        <p:txBody>
          <a:bodyPr/>
          <a:lstStyle/>
          <a:p>
            <a:pPr lvl="0">
              <a:spcAft>
                <a:spcPct val="29000"/>
              </a:spcAft>
              <a:defRPr lang="ko-KR" altLang="en-US"/>
            </a:pPr>
            <a:r>
              <a:rPr lang="ko-KR" altLang="en-US"/>
              <a:t>데일리시큐 자료실</a:t>
            </a:r>
            <a:r>
              <a:rPr lang="en-US" altLang="ko-KR"/>
              <a:t>. </a:t>
            </a:r>
            <a:r>
              <a:rPr lang="ko-KR" altLang="en-US"/>
              <a:t>보고서 안내</a:t>
            </a:r>
          </a:p>
          <a:p>
            <a:pPr lvl="0">
              <a:spcAft>
                <a:spcPct val="29000"/>
              </a:spcAft>
              <a:defRPr lang="ko-KR" altLang="en-US"/>
            </a:pPr>
            <a:r>
              <a:rPr lang="ko-KR" altLang="en-US"/>
              <a:t>위키백과 </a:t>
            </a:r>
            <a:r>
              <a:rPr lang="en-US" altLang="ko-KR"/>
              <a:t>– 3.20 </a:t>
            </a:r>
            <a:r>
              <a:rPr lang="ko-KR" altLang="en-US"/>
              <a:t>전산대란 주석</a:t>
            </a:r>
          </a:p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8195" name="Picture 3" descr="C:\Users\user\Desktop\ss (2013-03-26 at 09.27.05)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403648" y="2211710"/>
            <a:ext cx="6656787" cy="2818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 fill="hold" tmFilter="0, 0; 0.125,0.2665; 0.25,0.4; 0.375,0.465; 0.5,0.5;  0.625,0.535; 0.75,0.6; 0.875,0.7335; 1,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 fill="hold" tmFilter="0, 0; 0.125,0.2665; 0.25,0.4; 0.375,0.465; 0.5,0.5;  0.625,0.535; 0.75,0.6; 0.875,0.7335; 1,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 fill="hold" tmFilter="0, 0; 0.125,0.2665; 0.25,0.4; 0.375,0.465; 0.5,0.5;  0.625,0.535; 0.75,0.6; 0.875,0.7335; 1,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 fill="hold" tmFilter="0, 0; 0.125,0.2665; 0.25,0.4; 0.375,0.465; 0.5,0.5;  0.625,0.535; 0.75,0.6; 0.875,0.7335; 1,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 fill="hold" tmFilter="0, 0; 0.125,0.2665; 0.25,0.4; 0.375,0.465; 0.5,0.5;  0.625,0.535; 0.75,0.6; 0.875,0.7335; 1,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 fill="hold" tmFilter="0, 0; 0.125,0.2665; 0.25,0.4; 0.375,0.465; 0.5,0.5;  0.625,0.535; 0.75,0.6; 0.875,0.7335; 1,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 fill="hold" tmFilter="0, 0; 0.125,0.2665; 0.25,0.4; 0.375,0.465; 0.5,0.5;  0.625,0.535; 0.75,0.6; 0.875,0.7335; 1,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 fill="hold" tmFilter="0, 0; 0.125,0.2665; 0.25,0.4; 0.375,0.465; 0.5,0.5;  0.625,0.535; 0.75,0.6; 0.875,0.7335; 1,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앞으로의 사이버 전망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spcAft>
                <a:spcPct val="29000"/>
              </a:spcAft>
              <a:defRPr lang="ko-KR" altLang="en-US"/>
            </a:pPr>
            <a:r>
              <a:rPr lang="ko-KR" altLang="en-US"/>
              <a:t>이번 </a:t>
            </a:r>
            <a:r>
              <a:rPr lang="en-US" altLang="ko-KR"/>
              <a:t>3.20 </a:t>
            </a:r>
            <a:r>
              <a:rPr lang="ko-KR" altLang="en-US"/>
              <a:t>사이버테러 더욱 더 많이</a:t>
            </a:r>
            <a:r>
              <a:rPr lang="en-US" altLang="ko-KR"/>
              <a:t>.</a:t>
            </a:r>
          </a:p>
          <a:p>
            <a:pPr lvl="0">
              <a:spcAft>
                <a:spcPct val="29000"/>
              </a:spcAft>
              <a:defRPr lang="ko-KR" altLang="en-US"/>
            </a:pPr>
            <a:r>
              <a:rPr lang="ko-KR" altLang="en-US"/>
              <a:t>보안체계 발전</a:t>
            </a:r>
            <a:r>
              <a:rPr lang="en-US" altLang="ko-KR"/>
              <a:t>.</a:t>
            </a:r>
          </a:p>
          <a:p>
            <a:pPr lvl="0">
              <a:spcAft>
                <a:spcPct val="29000"/>
              </a:spcAft>
              <a:defRPr lang="ko-KR" altLang="en-US"/>
            </a:pPr>
            <a:r>
              <a:rPr lang="ko-KR" altLang="en-US"/>
              <a:t>보안 인재양성 프로그램 많은 창설</a:t>
            </a:r>
            <a:r>
              <a:rPr lang="en-US" altLang="ko-KR"/>
              <a:t>.</a:t>
            </a:r>
          </a:p>
          <a:p>
            <a:pPr lvl="0">
              <a:spcAft>
                <a:spcPct val="29000"/>
              </a:spcAft>
              <a:defRPr lang="ko-KR" altLang="en-US"/>
            </a:pPr>
            <a:r>
              <a:rPr lang="ko-KR" altLang="en-US"/>
              <a:t>정부 예산 투입</a:t>
            </a:r>
          </a:p>
          <a:p>
            <a:pPr lvl="0">
              <a:defRPr lang="ko-KR" altLang="en-US"/>
            </a:pPr>
            <a:r>
              <a:rPr lang="ko-KR" altLang="en-US"/>
              <a:t>많은 꿈나무</a:t>
            </a:r>
            <a:r>
              <a:rPr lang="en-US" altLang="ko-KR"/>
              <a:t>.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884" y="1239602"/>
            <a:ext cx="2520280" cy="1433314"/>
          </a:xfrm>
        </p:spPr>
        <p:txBody>
          <a:bodyPr/>
          <a:lstStyle/>
          <a:p>
            <a:r>
              <a:rPr lang="en-US" altLang="ko-KR" sz="6600" dirty="0" smtClean="0"/>
              <a:t>Q&amp;A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2905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dirty="0"/>
              <a:t>마무리 인사</a:t>
            </a:r>
          </a:p>
        </p:txBody>
      </p:sp>
      <p:pic>
        <p:nvPicPr>
          <p:cNvPr id="9218" name="Picture 2" descr="C:\Users\user\Desktop\boospd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47664" y="1203598"/>
            <a:ext cx="5400600" cy="3034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dirty="0"/>
              <a:t>자기소개 </a:t>
            </a:r>
            <a:r>
              <a:rPr lang="en-US" altLang="ko-KR" dirty="0"/>
              <a:t>- </a:t>
            </a:r>
            <a:r>
              <a:rPr lang="ko-KR" altLang="en-US" dirty="0"/>
              <a:t>최연우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spcAft>
                <a:spcPct val="29000"/>
              </a:spcAft>
              <a:defRPr lang="ko-KR" altLang="en-US"/>
            </a:pPr>
            <a:r>
              <a:rPr lang="en-US" altLang="ko-KR" dirty="0" err="1" smtClean="0"/>
              <a:t>HackerSchool</a:t>
            </a:r>
            <a:r>
              <a:rPr lang="en-US" altLang="ko-KR" dirty="0" smtClean="0"/>
              <a:t> </a:t>
            </a:r>
            <a:r>
              <a:rPr lang="en-US" altLang="ko-KR" dirty="0"/>
              <a:t>- </a:t>
            </a:r>
            <a:r>
              <a:rPr lang="en-US" altLang="ko-KR" dirty="0" err="1"/>
              <a:t>WiseGuys</a:t>
            </a:r>
            <a:endParaRPr lang="en-US" altLang="ko-KR" dirty="0"/>
          </a:p>
          <a:p>
            <a:pPr lvl="0">
              <a:spcAft>
                <a:spcPct val="29000"/>
              </a:spcAft>
              <a:defRPr lang="ko-KR" altLang="en-US"/>
            </a:pPr>
            <a:r>
              <a:rPr lang="en-US" altLang="ko-KR" dirty="0" err="1" smtClean="0"/>
              <a:t>NickName</a:t>
            </a:r>
            <a:r>
              <a:rPr lang="en-US" altLang="ko-KR" dirty="0" smtClean="0"/>
              <a:t> </a:t>
            </a:r>
            <a:r>
              <a:rPr lang="en-US" altLang="ko-KR" dirty="0"/>
              <a:t>: yw720</a:t>
            </a:r>
          </a:p>
          <a:p>
            <a:pPr lvl="0">
              <a:defRPr lang="ko-KR" altLang="en-US"/>
            </a:pPr>
            <a:r>
              <a:rPr lang="ko-KR" altLang="en-US" dirty="0"/>
              <a:t>포천고등학교 1</a:t>
            </a:r>
            <a:r>
              <a:rPr lang="ko-KR" altLang="en-US" dirty="0" smtClean="0"/>
              <a:t>학년</a:t>
            </a:r>
            <a:endParaRPr lang="en-US" altLang="ko-KR" dirty="0" smtClean="0"/>
          </a:p>
          <a:p>
            <a:pPr lvl="0">
              <a:spcAft>
                <a:spcPct val="29000"/>
              </a:spcAft>
              <a:defRPr lang="ko-KR" altLang="en-US"/>
            </a:pPr>
            <a:r>
              <a:rPr lang="en-US" altLang="ko-KR" dirty="0"/>
              <a:t>SNS : </a:t>
            </a:r>
            <a:r>
              <a:rPr lang="en-US" altLang="ko-KR" dirty="0">
                <a:hlinkClick r:id="rId3"/>
              </a:rPr>
              <a:t>http://fb.com/yw720</a:t>
            </a:r>
            <a:endParaRPr lang="en-US" altLang="ko-KR" dirty="0"/>
          </a:p>
          <a:p>
            <a:pPr lvl="0">
              <a:spcAft>
                <a:spcPct val="29000"/>
              </a:spcAft>
              <a:defRPr lang="ko-KR" altLang="en-US"/>
            </a:pPr>
            <a:r>
              <a:rPr lang="en-US" altLang="ko-KR" dirty="0"/>
              <a:t>Blog : </a:t>
            </a:r>
            <a:r>
              <a:rPr lang="en-US" altLang="ko-KR" dirty="0">
                <a:hlinkClick r:id="rId4"/>
              </a:rPr>
              <a:t>http://yw720.net</a:t>
            </a:r>
            <a:endParaRPr lang="en-US" altLang="ko-KR" dirty="0"/>
          </a:p>
          <a:p>
            <a:pPr marL="0" lvl="0" indent="0">
              <a:buNone/>
              <a:defRPr lang="ko-KR" altLang="en-US"/>
            </a:pPr>
            <a:endParaRPr lang="ko-KR" altLang="en-US" dirty="0"/>
          </a:p>
        </p:txBody>
      </p:sp>
      <p:pic>
        <p:nvPicPr>
          <p:cNvPr id="2051" name="Picture 3" descr="C:\Users\user\Desktop\ss (2013-03-25 at 01.14.11)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779912" y="339502"/>
            <a:ext cx="4288013" cy="3384376"/>
          </a:xfrm>
          <a:prstGeom prst="rect">
            <a:avLst/>
          </a:prstGeom>
          <a:noFill/>
        </p:spPr>
      </p:pic>
      <p:pic>
        <p:nvPicPr>
          <p:cNvPr id="1026" name="Picture 2" descr="C:\Users\user\Desktop\즐겨찾기\p사진\yw720\11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724128" y="1491630"/>
            <a:ext cx="2882900" cy="2705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 fill="hold" tmFilter="0, 0; 0.125,0.2665; 0.25,0.4; 0.375,0.465; 0.5,0.5;  0.625,0.535; 0.75,0.6; 0.875,0.7335; 1,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 fill="hold" tmFilter="0, 0; 0.125,0.2665; 0.25,0.4; 0.375,0.465; 0.5,0.5;  0.625,0.535; 0.75,0.6; 0.875,0.7335; 1,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 fill="hold" tmFilter="0, 0; 0.125,0.2665; 0.25,0.4; 0.375,0.465; 0.5,0.5;  0.625,0.535; 0.75,0.6; 0.875,0.7335; 1,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 fill="hold" tmFilter="0, 0; 0.125,0.2665; 0.25,0.4; 0.375,0.465; 0.5,0.5;  0.625,0.535; 0.75,0.6; 0.875,0.7335; 1,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 fill="hold" tmFilter="0, 0; 0.125,0.2665; 0.25,0.4; 0.375,0.465; 0.5,0.5;  0.625,0.535; 0.75,0.6; 0.875,0.7335; 1,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 fill="hold" tmFilter="0, 0; 0.125,0.2665; 0.25,0.4; 0.375,0.465; 0.5,0.5;  0.625,0.535; 0.75,0.6; 0.875,0.7335; 1,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 fill="hold" tmFilter="0, 0; 0.125,0.2665; 0.25,0.4; 0.375,0.465; 0.5,0.5;  0.625,0.535; 0.75,0.6; 0.875,0.7335; 1,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 fill="hold" tmFilter="0, 0; 0.125,0.2665; 0.25,0.4; 0.375,0.465; 0.5,0.5;  0.625,0.535; 0.75,0.6; 0.875,0.7335; 1,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 fill="hold" tmFilter="0, 0; 0.125,0.2665; 0.25,0.4; 0.375,0.465; 0.5,0.5;  0.625,0.535; 0.75,0.6; 0.875,0.7335; 1,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 fill="hold" tmFilter="0, 0; 0.125,0.2665; 0.25,0.4; 0.375,0.465; 0.5,0.5;  0.625,0.535; 0.75,0.6; 0.875,0.7335; 1,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 fill="hold" tmFilter="0, 0; 0.125,0.2665; 0.25,0.4; 0.375,0.465; 0.5,0.5;  0.625,0.535; 0.75,0.6; 0.875,0.7335; 1,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 fill="hold" tmFilter="0, 0; 0.125,0.2665; 0.25,0.4; 0.375,0.465; 0.5,0.5;  0.625,0.535; 0.75,0.6; 0.875,0.7335; 1,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 fill="hold" tmFilter="0, 0; 0.125,0.2665; 0.25,0.4; 0.375,0.465; 0.5,0.5;  0.625,0.535; 0.75,0.6; 0.875,0.7335; 1,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 fill="hold" tmFilter="0, 0; 0.125,0.2665; 0.25,0.4; 0.375,0.465; 0.5,0.5;  0.625,0.535; 0.75,0.6; 0.875,0.7335; 1,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 fill="hold" tmFilter="0, 0; 0.125,0.2665; 0.25,0.4; 0.375,0.465; 0.5,0.5;  0.625,0.535; 0.75,0.6; 0.875,0.7335; 1,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 fill="hold" tmFilter="0, 0; 0.125,0.2665; 0.25,0.4; 0.375,0.465; 0.5,0.5;  0.625,0.535; 0.75,0.6; 0.875,0.7335; 1,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목 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spcAft>
                <a:spcPct val="29000"/>
              </a:spcAft>
              <a:defRPr lang="ko-KR" altLang="en-US"/>
            </a:pPr>
            <a:r>
              <a:rPr lang="en-US" altLang="ko-KR" dirty="0"/>
              <a:t>3.20</a:t>
            </a:r>
            <a:r>
              <a:rPr lang="ko-KR" altLang="en-US" dirty="0"/>
              <a:t>사이버테러 </a:t>
            </a:r>
            <a:r>
              <a:rPr lang="en-US" altLang="ko-KR" dirty="0"/>
              <a:t>– </a:t>
            </a:r>
            <a:r>
              <a:rPr lang="ko-KR" altLang="en-US" dirty="0"/>
              <a:t>기사 안내</a:t>
            </a:r>
          </a:p>
          <a:p>
            <a:pPr lvl="0">
              <a:spcAft>
                <a:spcPct val="29000"/>
              </a:spcAft>
              <a:defRPr lang="ko-KR" altLang="en-US"/>
            </a:pPr>
            <a:r>
              <a:rPr lang="en-US" altLang="ko-KR" dirty="0"/>
              <a:t>3.20</a:t>
            </a:r>
            <a:r>
              <a:rPr lang="ko-KR" altLang="en-US" dirty="0"/>
              <a:t>사이버테러 </a:t>
            </a:r>
            <a:r>
              <a:rPr lang="en-US" altLang="ko-KR" dirty="0"/>
              <a:t>– </a:t>
            </a:r>
            <a:r>
              <a:rPr lang="ko-KR" altLang="en-US" dirty="0"/>
              <a:t>악성코드 </a:t>
            </a:r>
            <a:r>
              <a:rPr lang="ko-KR" altLang="en-US" dirty="0" smtClean="0"/>
              <a:t>원리 및 분석</a:t>
            </a:r>
            <a:endParaRPr lang="ko-KR" altLang="en-US" dirty="0"/>
          </a:p>
          <a:p>
            <a:pPr lvl="0">
              <a:spcAft>
                <a:spcPct val="29000"/>
              </a:spcAft>
              <a:defRPr lang="ko-KR" altLang="en-US"/>
            </a:pPr>
            <a:r>
              <a:rPr lang="en-US" altLang="ko-KR" dirty="0"/>
              <a:t>3.20</a:t>
            </a:r>
            <a:r>
              <a:rPr lang="ko-KR" altLang="en-US" dirty="0"/>
              <a:t>사이버테러 </a:t>
            </a:r>
            <a:r>
              <a:rPr lang="en-US" altLang="ko-KR" dirty="0"/>
              <a:t>– VMware </a:t>
            </a:r>
            <a:r>
              <a:rPr lang="ko-KR" altLang="en-US" dirty="0"/>
              <a:t>윈도우</a:t>
            </a:r>
            <a:r>
              <a:rPr lang="en-US" altLang="ko-KR" dirty="0"/>
              <a:t>XP</a:t>
            </a:r>
            <a:r>
              <a:rPr lang="ko-KR" altLang="en-US" dirty="0"/>
              <a:t> 악성코드 시연</a:t>
            </a:r>
          </a:p>
          <a:p>
            <a:pPr lvl="0">
              <a:spcAft>
                <a:spcPct val="29000"/>
              </a:spcAft>
              <a:defRPr lang="ko-KR" altLang="en-US"/>
            </a:pPr>
            <a:r>
              <a:rPr lang="en-US" altLang="ko-KR" dirty="0"/>
              <a:t>3.20</a:t>
            </a:r>
            <a:r>
              <a:rPr lang="ko-KR" altLang="en-US" dirty="0"/>
              <a:t>사이버테러 </a:t>
            </a:r>
            <a:r>
              <a:rPr lang="en-US" altLang="ko-KR" dirty="0"/>
              <a:t>– </a:t>
            </a:r>
            <a:r>
              <a:rPr lang="ko-KR" altLang="en-US" dirty="0"/>
              <a:t>부트영역 복구에 대해</a:t>
            </a:r>
          </a:p>
          <a:p>
            <a:pPr lvl="0">
              <a:spcAft>
                <a:spcPct val="29000"/>
              </a:spcAft>
              <a:defRPr lang="ko-KR" altLang="en-US"/>
            </a:pPr>
            <a:r>
              <a:rPr lang="en-US" altLang="ko-KR" dirty="0"/>
              <a:t>3.20</a:t>
            </a:r>
            <a:r>
              <a:rPr lang="ko-KR" altLang="en-US" dirty="0"/>
              <a:t>사이버테러 </a:t>
            </a:r>
            <a:r>
              <a:rPr lang="en-US" altLang="ko-KR" dirty="0"/>
              <a:t>– </a:t>
            </a:r>
            <a:r>
              <a:rPr lang="ko-KR" altLang="en-US" dirty="0"/>
              <a:t>피해 사례</a:t>
            </a:r>
          </a:p>
          <a:p>
            <a:pPr lvl="0">
              <a:spcAft>
                <a:spcPct val="29000"/>
              </a:spcAft>
              <a:defRPr lang="ko-KR" altLang="en-US"/>
            </a:pPr>
            <a:r>
              <a:rPr lang="en-US" altLang="ko-KR" dirty="0"/>
              <a:t>3.20</a:t>
            </a:r>
            <a:r>
              <a:rPr lang="ko-KR" altLang="en-US" dirty="0"/>
              <a:t>사이버테러 </a:t>
            </a:r>
            <a:r>
              <a:rPr lang="en-US" altLang="ko-KR" dirty="0"/>
              <a:t>– </a:t>
            </a:r>
            <a:r>
              <a:rPr lang="ko-KR" altLang="en-US" dirty="0"/>
              <a:t>대처 방안 및 참고자료</a:t>
            </a:r>
          </a:p>
          <a:p>
            <a:pPr lvl="0">
              <a:defRPr lang="ko-KR" altLang="en-US"/>
            </a:pPr>
            <a:r>
              <a:rPr lang="ko-KR" altLang="en-US" dirty="0"/>
              <a:t>앞으로의 사이버 전망 및 마무리 </a:t>
            </a:r>
            <a:r>
              <a:rPr lang="ko-KR" altLang="en-US" dirty="0" smtClean="0"/>
              <a:t>인사</a:t>
            </a:r>
            <a:r>
              <a:rPr lang="en-US" altLang="ko-KR" dirty="0" smtClean="0"/>
              <a:t>(Q&amp;A)</a:t>
            </a:r>
            <a:endParaRPr lang="ko-KR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3.20</a:t>
            </a:r>
            <a:r>
              <a:rPr lang="ko-KR" altLang="en-US"/>
              <a:t>사이버테러 </a:t>
            </a:r>
            <a:r>
              <a:rPr lang="en-US" altLang="ko-KR"/>
              <a:t>– </a:t>
            </a:r>
            <a:r>
              <a:rPr lang="ko-KR" altLang="en-US"/>
              <a:t>기사 안내</a:t>
            </a:r>
          </a:p>
        </p:txBody>
      </p:sp>
      <p:pic>
        <p:nvPicPr>
          <p:cNvPr id="2050" name="Picture 2" descr="C:\Users\user\Desktop\ss (2013-03-25 at 11.15.57)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364088" y="405752"/>
            <a:ext cx="3456384" cy="4515966"/>
          </a:xfrm>
          <a:prstGeom prst="rect">
            <a:avLst/>
          </a:prstGeom>
          <a:noFill/>
        </p:spPr>
      </p:pic>
      <p:pic>
        <p:nvPicPr>
          <p:cNvPr id="2052" name="Picture 4" descr="C:\Users\user\Desktop\0322nshc1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0940000">
            <a:off x="3569929" y="806824"/>
            <a:ext cx="3031618" cy="4129064"/>
          </a:xfrm>
          <a:prstGeom prst="rect">
            <a:avLst/>
          </a:prstGeom>
          <a:noFill/>
        </p:spPr>
      </p:pic>
      <p:pic>
        <p:nvPicPr>
          <p:cNvPr id="2051" name="Picture 3" descr="C:\Users\user\Desktop\apt%2025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rot="360000">
            <a:off x="2495478" y="1310647"/>
            <a:ext cx="2718618" cy="3478511"/>
          </a:xfrm>
          <a:prstGeom prst="rect">
            <a:avLst/>
          </a:prstGeom>
          <a:noFill/>
        </p:spPr>
      </p:pic>
      <p:pic>
        <p:nvPicPr>
          <p:cNvPr id="2053" name="Picture 5" descr="C:\Users\user\Desktop\2013032101002034800112241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39552" y="1707654"/>
            <a:ext cx="4454971" cy="2446031"/>
          </a:xfrm>
          <a:prstGeom prst="rect">
            <a:avLst/>
          </a:prstGeom>
          <a:noFill/>
        </p:spPr>
      </p:pic>
      <p:pic>
        <p:nvPicPr>
          <p:cNvPr id="2055" name="Picture 7" descr="C:\Users\user\Desktop\ss (2013-03-25 at 11.28.43).jp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2361024" y="1072091"/>
            <a:ext cx="4032448" cy="3598530"/>
          </a:xfrm>
          <a:prstGeom prst="rect">
            <a:avLst/>
          </a:prstGeom>
          <a:noFill/>
        </p:spPr>
      </p:pic>
      <p:pic>
        <p:nvPicPr>
          <p:cNvPr id="2056" name="Picture 8" descr="C:\Users\user\Desktop\ss (2013-03-26 at 12.21.29)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783053" y="987574"/>
            <a:ext cx="5184576" cy="40462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 fill="hold" tmFilter="0, 0; 0.125,0.2665; 0.25,0.4; 0.375,0.465; 0.5,0.5;  0.625,0.535; 0.75,0.6; 0.875,0.7335; 1,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 fill="hold" tmFilter="0, 0; 0.125,0.2665; 0.25,0.4; 0.375,0.465; 0.5,0.5;  0.625,0.535; 0.75,0.6; 0.875,0.7335; 1,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 fill="hold" tmFilter="0, 0; 0.125,0.2665; 0.25,0.4; 0.375,0.465; 0.5,0.5;  0.625,0.535; 0.75,0.6; 0.875,0.7335; 1,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 fill="hold" tmFilter="0, 0; 0.125,0.2665; 0.25,0.4; 0.375,0.465; 0.5,0.5;  0.625,0.535; 0.75,0.6; 0.875,0.7335; 1,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 fill="hold" tmFilter="0, 0; 0.125,0.2665; 0.25,0.4; 0.375,0.465; 0.5,0.5;  0.625,0.535; 0.75,0.6; 0.875,0.7335; 1,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 fill="hold" tmFilter="0, 0; 0.125,0.2665; 0.25,0.4; 0.375,0.465; 0.5,0.5;  0.625,0.535; 0.75,0.6; 0.875,0.7335; 1,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 fill="hold" tmFilter="0, 0; 0.125,0.2665; 0.25,0.4; 0.375,0.465; 0.5,0.5;  0.625,0.535; 0.75,0.6; 0.875,0.7335; 1,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 fill="hold" tmFilter="0, 0; 0.125,0.2665; 0.25,0.4; 0.375,0.465; 0.5,0.5;  0.625,0.535; 0.75,0.6; 0.875,0.7335; 1,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3.20 </a:t>
            </a:r>
            <a:r>
              <a:rPr lang="ko-KR" altLang="en-US"/>
              <a:t>전산 대란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2234208" cy="3099792"/>
          </a:xfrm>
        </p:spPr>
        <p:txBody>
          <a:bodyPr/>
          <a:lstStyle/>
          <a:p>
            <a:pPr lvl="0">
              <a:spcAft>
                <a:spcPct val="29000"/>
              </a:spcAft>
              <a:defRPr lang="ko-KR" altLang="en-US"/>
            </a:pPr>
            <a:r>
              <a:rPr lang="ko-KR" altLang="en-US"/>
              <a:t>위키백과 상세 등록</a:t>
            </a:r>
          </a:p>
          <a:p>
            <a:pPr lvl="0">
              <a:spcAft>
                <a:spcPct val="29000"/>
              </a:spcAft>
              <a:defRPr lang="ko-KR" altLang="en-US"/>
            </a:pPr>
            <a:r>
              <a:rPr lang="ko-KR" altLang="en-US"/>
              <a:t>빠른 이해</a:t>
            </a:r>
          </a:p>
          <a:p>
            <a:pPr lvl="0">
              <a:spcAft>
                <a:spcPct val="29000"/>
              </a:spcAft>
              <a:defRPr lang="ko-KR" altLang="en-US"/>
            </a:pPr>
            <a:r>
              <a:rPr lang="ko-KR" altLang="en-US"/>
              <a:t>날짜 기록</a:t>
            </a:r>
          </a:p>
          <a:p>
            <a:pPr lvl="0">
              <a:spcAft>
                <a:spcPct val="29000"/>
              </a:spcAft>
              <a:defRPr lang="ko-KR" altLang="en-US"/>
            </a:pPr>
            <a:r>
              <a:rPr lang="ko-KR" altLang="en-US"/>
              <a:t>원인 분석</a:t>
            </a:r>
          </a:p>
          <a:p>
            <a:pPr lvl="0">
              <a:spcAft>
                <a:spcPct val="29000"/>
              </a:spcAft>
              <a:defRPr lang="ko-KR" altLang="en-US"/>
            </a:pPr>
            <a:r>
              <a:rPr lang="ko-KR" altLang="en-US"/>
              <a:t>대처 방안</a:t>
            </a:r>
          </a:p>
          <a:p>
            <a:pPr lvl="0">
              <a:spcAft>
                <a:spcPct val="29000"/>
              </a:spcAft>
              <a:defRPr lang="ko-KR" altLang="en-US"/>
            </a:pPr>
            <a:r>
              <a:rPr lang="ko-KR" altLang="en-US"/>
              <a:t>기사 거리</a:t>
            </a:r>
          </a:p>
          <a:p>
            <a:pPr lvl="0">
              <a:defRPr lang="ko-KR" altLang="en-US"/>
            </a:pPr>
            <a:r>
              <a:rPr lang="en-US" altLang="ko-KR"/>
              <a:t>… </a:t>
            </a:r>
            <a:r>
              <a:rPr lang="ko-KR" altLang="en-US"/>
              <a:t>등등등</a:t>
            </a:r>
            <a:endParaRPr lang="en-US" altLang="ko-KR"/>
          </a:p>
        </p:txBody>
      </p:sp>
      <p:pic>
        <p:nvPicPr>
          <p:cNvPr id="5122" name="Picture 2" descr="C:\Users\user\Desktop\ss (2013-03-25 at 11.33.53)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816318" y="411510"/>
            <a:ext cx="585358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/>
              <a:t>3.20</a:t>
            </a:r>
            <a:r>
              <a:rPr lang="ko-KR" altLang="en-US" dirty="0"/>
              <a:t>사이버테러 </a:t>
            </a:r>
            <a:r>
              <a:rPr lang="en-US" altLang="ko-KR" dirty="0"/>
              <a:t>– </a:t>
            </a:r>
            <a:r>
              <a:rPr lang="ko-KR" altLang="en-US" dirty="0" smtClean="0"/>
              <a:t>악성코드 원리 및 분석</a:t>
            </a:r>
            <a:endParaRPr lang="ko-KR" altLang="en-US" dirty="0"/>
          </a:p>
        </p:txBody>
      </p:sp>
      <p:pic>
        <p:nvPicPr>
          <p:cNvPr id="3074" name="Picture 2" descr="C:\Users\user\Desktop\ss (2013-04-02 at 07.30.5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9582"/>
            <a:ext cx="3906105" cy="37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9" y="1779662"/>
            <a:ext cx="1789065" cy="1476164"/>
          </a:xfrm>
          <a:prstGeom prst="rect">
            <a:avLst/>
          </a:prstGeom>
        </p:spPr>
      </p:pic>
      <p:pic>
        <p:nvPicPr>
          <p:cNvPr id="1026" name="Picture 2" descr="C:\Users\user\Desktop\ss (2013-03-31 at 09.13.17)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09600" y="1041498"/>
            <a:ext cx="6660740" cy="3722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전체적인 공격 프로세스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 smtClean="0"/>
              <a:t>Main </a:t>
            </a:r>
          </a:p>
          <a:p>
            <a:r>
              <a:rPr lang="en-US" altLang="ko-KR" dirty="0" smtClean="0"/>
              <a:t>API Load</a:t>
            </a:r>
          </a:p>
          <a:p>
            <a:r>
              <a:rPr lang="en-US" altLang="ko-KR" dirty="0" err="1" smtClean="0"/>
              <a:t>OpenFileMappingA</a:t>
            </a:r>
            <a:endParaRPr lang="en-US" altLang="ko-KR" dirty="0" smtClean="0"/>
          </a:p>
          <a:p>
            <a:r>
              <a:rPr lang="en-US" altLang="ko-KR" dirty="0" smtClean="0"/>
              <a:t>Yes -&gt; </a:t>
            </a:r>
            <a:r>
              <a:rPr lang="ko-KR" altLang="en-US" dirty="0" smtClean="0"/>
              <a:t>종료</a:t>
            </a:r>
            <a:r>
              <a:rPr lang="en-US" altLang="ko-KR" dirty="0" smtClean="0"/>
              <a:t>, NO -&gt; </a:t>
            </a:r>
            <a:r>
              <a:rPr lang="en-US" altLang="ko-KR" dirty="0" err="1" smtClean="0"/>
              <a:t>CreateFileMappingA</a:t>
            </a:r>
            <a:endParaRPr lang="en-US" altLang="ko-KR" dirty="0" smtClean="0"/>
          </a:p>
          <a:p>
            <a:r>
              <a:rPr lang="en-US" altLang="ko-KR" dirty="0" smtClean="0"/>
              <a:t>Thread1</a:t>
            </a:r>
          </a:p>
          <a:p>
            <a:r>
              <a:rPr lang="en-US" altLang="ko-KR" dirty="0" smtClean="0"/>
              <a:t>MBR </a:t>
            </a:r>
            <a:r>
              <a:rPr lang="ko-KR" altLang="en-US" dirty="0" smtClean="0"/>
              <a:t>공격</a:t>
            </a:r>
            <a:endParaRPr lang="en-US" altLang="ko-KR" dirty="0" smtClean="0"/>
          </a:p>
          <a:p>
            <a:r>
              <a:rPr lang="en-US" altLang="ko-KR" dirty="0" smtClean="0"/>
              <a:t>Thread</a:t>
            </a:r>
          </a:p>
          <a:p>
            <a:r>
              <a:rPr lang="en-US" altLang="ko-KR" dirty="0" smtClean="0"/>
              <a:t>HDD, Flash</a:t>
            </a:r>
            <a:r>
              <a:rPr lang="ko-KR" altLang="en-US" dirty="0" smtClean="0"/>
              <a:t>메모리 공격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종료</a:t>
            </a:r>
            <a:endParaRPr lang="ko-KR" altLang="en-US" dirty="0"/>
          </a:p>
        </p:txBody>
      </p:sp>
      <p:pic>
        <p:nvPicPr>
          <p:cNvPr id="2050" name="Picture 2" descr="C:\Users\user\Desktop\ss (2013-04-02 at 07.19.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231490"/>
            <a:ext cx="4608512" cy="398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ss (2013-04-02 at 07.24.46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30" y="1923678"/>
            <a:ext cx="7458414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/>
              <a:t>3.20</a:t>
            </a:r>
            <a:r>
              <a:rPr lang="ko-KR" altLang="en-US" dirty="0"/>
              <a:t>사이버테러 </a:t>
            </a:r>
            <a:r>
              <a:rPr lang="en-US" altLang="ko-KR" dirty="0"/>
              <a:t>– </a:t>
            </a:r>
            <a:r>
              <a:rPr lang="ko-KR" altLang="en-US" dirty="0"/>
              <a:t>악성코드 원리 </a:t>
            </a:r>
            <a:r>
              <a:rPr lang="ko-KR" altLang="en-US" dirty="0" smtClean="0"/>
              <a:t>및 분석 </a:t>
            </a:r>
            <a:r>
              <a:rPr lang="en-US" altLang="ko-KR" dirty="0" smtClean="0"/>
              <a:t>-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625128" y="1347614"/>
            <a:ext cx="7166756" cy="1443608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90000"/>
              </a:lnSpc>
              <a:buNone/>
              <a:defRPr lang="ko-KR" altLang="en-US"/>
            </a:pPr>
            <a:endParaRPr lang="ko-KR" altLang="en-US" dirty="0"/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b="1" dirty="0"/>
              <a:t>:: ApcRunCmd.exe</a:t>
            </a: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dirty="0"/>
              <a:t>1) </a:t>
            </a:r>
            <a:r>
              <a:rPr lang="ko-KR" altLang="en-US" dirty="0"/>
              <a:t>악성동작</a:t>
            </a:r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dirty="0" smtClean="0"/>
              <a:t>악성코드 동작조건 시간 비교루틴 존재 </a:t>
            </a:r>
            <a:r>
              <a:rPr lang="en-US" altLang="ko-KR" dirty="0" smtClean="0"/>
              <a:t>X</a:t>
            </a:r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dirty="0" err="1" smtClean="0"/>
              <a:t>파일이존재할경우감염동작을수행하지않고바로종료한다</a:t>
            </a:r>
            <a:r>
              <a:rPr lang="en-US" altLang="ko-KR" dirty="0" smtClean="0"/>
              <a:t>.</a:t>
            </a: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dirty="0" smtClean="0"/>
              <a:t> </a:t>
            </a:r>
            <a:r>
              <a:rPr lang="ko-KR" altLang="en-US" dirty="0" err="1"/>
              <a:t>이외의악성악성동작</a:t>
            </a:r>
            <a:r>
              <a:rPr lang="en-US" altLang="ko-KR" dirty="0"/>
              <a:t>(</a:t>
            </a:r>
            <a:r>
              <a:rPr lang="ko-KR" altLang="en-US" dirty="0"/>
              <a:t>특정백신모듈종료</a:t>
            </a:r>
            <a:r>
              <a:rPr lang="en-US" altLang="ko-KR" dirty="0"/>
              <a:t>/MBR</a:t>
            </a:r>
            <a:r>
              <a:rPr lang="ko-KR" altLang="en-US" dirty="0"/>
              <a:t>파괴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dirty="0" err="1" smtClean="0"/>
              <a:t>상기의샘플과동일하나</a:t>
            </a:r>
            <a:r>
              <a:rPr lang="en-US" altLang="ko-KR" dirty="0"/>
              <a:t>MBR</a:t>
            </a:r>
            <a:r>
              <a:rPr lang="ko-KR" altLang="en-US" dirty="0" err="1"/>
              <a:t>과디스크볼륨에쓰이는문자열</a:t>
            </a:r>
            <a:r>
              <a:rPr lang="en-US" altLang="ko-KR" dirty="0"/>
              <a:t>(PR!NCPES</a:t>
            </a:r>
            <a:r>
              <a:rPr lang="en-US" altLang="ko-KR" dirty="0" smtClean="0"/>
              <a:t>)</a:t>
            </a:r>
            <a:r>
              <a:rPr lang="ko-KR" altLang="en-US" dirty="0"/>
              <a:t> </a:t>
            </a:r>
            <a:r>
              <a:rPr lang="ko-KR" altLang="en-US" dirty="0" smtClean="0"/>
              <a:t>차이가 있음</a:t>
            </a:r>
            <a:endParaRPr lang="en-US" altLang="ko-KR" dirty="0"/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dirty="0"/>
              <a:t>:: C:\WINDOWS\Temp\~</a:t>
            </a:r>
            <a:r>
              <a:rPr lang="en-US" altLang="ko-KR" dirty="0" smtClean="0"/>
              <a:t>v3.log</a:t>
            </a:r>
            <a:endParaRPr lang="en-US" altLang="ko-KR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611560" y="2607754"/>
            <a:ext cx="7128792" cy="1440160"/>
          </a:xfrm>
          <a:prstGeom prst="rect">
            <a:avLst/>
          </a:prstGeom>
        </p:spPr>
        <p:txBody>
          <a:bodyPr vert="horz" lIns="91440" tIns="45720" rIns="91440" bIns="45720">
            <a:normAutofit fontScale="70000" lnSpcReduction="20000"/>
          </a:bodyPr>
          <a:lstStyle>
            <a:lvl1pPr marL="342900" indent="-34290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  <a:defRPr lang="ko-KR" altLang="en-US"/>
            </a:pPr>
            <a:endParaRPr lang="ko-KR" altLang="en-US" dirty="0" smtClean="0"/>
          </a:p>
          <a:p>
            <a:pPr>
              <a:lnSpc>
                <a:spcPct val="90000"/>
              </a:lnSpc>
              <a:defRPr lang="ko-KR" altLang="en-US"/>
            </a:pPr>
            <a:r>
              <a:rPr lang="en-US" altLang="ko-KR" b="1" dirty="0"/>
              <a:t>:: OthDown.exe, AmAgent.exe (</a:t>
            </a:r>
            <a:r>
              <a:rPr lang="ko-KR" altLang="en-US" b="1" dirty="0"/>
              <a:t>백신 모듈 종료</a:t>
            </a:r>
            <a:r>
              <a:rPr lang="en-US" altLang="ko-KR" b="1" dirty="0"/>
              <a:t>)</a:t>
            </a:r>
          </a:p>
          <a:p>
            <a:pPr>
              <a:lnSpc>
                <a:spcPct val="90000"/>
              </a:lnSpc>
              <a:defRPr lang="ko-KR" altLang="en-US"/>
            </a:pPr>
            <a:r>
              <a:rPr lang="en-US" altLang="ko-KR" b="1" dirty="0"/>
              <a:t>1) </a:t>
            </a:r>
            <a:r>
              <a:rPr lang="ko-KR" altLang="en-US" b="1" dirty="0"/>
              <a:t>악성동작</a:t>
            </a:r>
          </a:p>
          <a:p>
            <a:pPr>
              <a:lnSpc>
                <a:spcPct val="90000"/>
              </a:lnSpc>
              <a:defRPr lang="ko-KR" altLang="en-US"/>
            </a:pPr>
            <a:r>
              <a:rPr lang="en-US" altLang="ko-KR" b="1" dirty="0"/>
              <a:t>A. </a:t>
            </a:r>
            <a:r>
              <a:rPr lang="ko-KR" altLang="en-US" b="1" dirty="0" err="1" smtClean="0"/>
              <a:t>특정조건의해</a:t>
            </a:r>
            <a:r>
              <a:rPr lang="ko-KR" altLang="en-US" b="1" dirty="0" smtClean="0"/>
              <a:t> 시스템파괴</a:t>
            </a:r>
            <a:endParaRPr lang="ko-KR" altLang="en-US" b="1" dirty="0"/>
          </a:p>
          <a:p>
            <a:pPr>
              <a:lnSpc>
                <a:spcPct val="90000"/>
              </a:lnSpc>
              <a:defRPr lang="ko-KR" altLang="en-US"/>
            </a:pPr>
            <a:r>
              <a:rPr lang="en-US" altLang="ko-KR" b="1" dirty="0" err="1"/>
              <a:t>i</a:t>
            </a:r>
            <a:r>
              <a:rPr lang="en-US" altLang="ko-KR" b="1" dirty="0"/>
              <a:t>. </a:t>
            </a:r>
            <a:r>
              <a:rPr lang="ko-KR" altLang="en-US" b="1" dirty="0" err="1" smtClean="0"/>
              <a:t>악성동작이전에감염된시스템의현재시간을조사</a:t>
            </a:r>
            <a:endParaRPr lang="en-US" altLang="ko-KR" b="1" dirty="0" smtClean="0"/>
          </a:p>
          <a:p>
            <a:pPr>
              <a:lnSpc>
                <a:spcPct val="90000"/>
              </a:lnSpc>
              <a:defRPr lang="ko-KR" altLang="en-US"/>
            </a:pPr>
            <a:r>
              <a:rPr lang="ko-KR" altLang="en-US" b="1" dirty="0" err="1" smtClean="0"/>
              <a:t>악성파일에기록된특정시간</a:t>
            </a:r>
            <a:r>
              <a:rPr lang="en-US" altLang="ko-KR" b="1" dirty="0"/>
              <a:t>(2013</a:t>
            </a:r>
            <a:r>
              <a:rPr lang="ko-KR" altLang="en-US" b="1" dirty="0"/>
              <a:t>년</a:t>
            </a:r>
            <a:r>
              <a:rPr lang="en-US" altLang="ko-KR" b="1" dirty="0"/>
              <a:t>3</a:t>
            </a:r>
            <a:r>
              <a:rPr lang="ko-KR" altLang="en-US" b="1" dirty="0"/>
              <a:t>월</a:t>
            </a:r>
            <a:r>
              <a:rPr lang="en-US" altLang="ko-KR" b="1" dirty="0"/>
              <a:t>20</a:t>
            </a:r>
            <a:r>
              <a:rPr lang="ko-KR" altLang="en-US" b="1" dirty="0"/>
              <a:t>일</a:t>
            </a:r>
            <a:r>
              <a:rPr lang="en-US" altLang="ko-KR" b="1" dirty="0"/>
              <a:t>14:00</a:t>
            </a:r>
            <a:r>
              <a:rPr lang="ko-KR" altLang="en-US" b="1" dirty="0"/>
              <a:t>시</a:t>
            </a:r>
            <a:r>
              <a:rPr lang="en-US" altLang="ko-KR" b="1" dirty="0"/>
              <a:t>) </a:t>
            </a:r>
            <a:r>
              <a:rPr lang="ko-KR" altLang="en-US" b="1" dirty="0" err="1"/>
              <a:t>이전일경우실행을지연한다</a:t>
            </a:r>
            <a:r>
              <a:rPr lang="en-US" altLang="ko-KR" b="1" dirty="0"/>
              <a:t>.</a:t>
            </a:r>
          </a:p>
        </p:txBody>
      </p:sp>
      <p:pic>
        <p:nvPicPr>
          <p:cNvPr id="1026" name="Picture 2" descr="C:\Users\user\Desktop\ss (2013-04-02 at 07.15.0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71" y="1426480"/>
            <a:ext cx="68040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/>
              <a:t>3.20</a:t>
            </a:r>
            <a:r>
              <a:rPr lang="ko-KR" altLang="en-US" dirty="0"/>
              <a:t>사이버테러 </a:t>
            </a:r>
            <a:r>
              <a:rPr lang="en-US" altLang="ko-KR" dirty="0"/>
              <a:t>– </a:t>
            </a:r>
            <a:r>
              <a:rPr lang="ko-KR" altLang="en-US" dirty="0"/>
              <a:t>악성코드 원리 </a:t>
            </a:r>
            <a:r>
              <a:rPr lang="ko-KR" altLang="en-US" dirty="0" smtClean="0"/>
              <a:t>및 분석 </a:t>
            </a:r>
            <a:r>
              <a:rPr lang="en-US" altLang="ko-KR" dirty="0" smtClean="0"/>
              <a:t>-3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>
              <a:defRPr lang="ko-KR" altLang="en-US"/>
            </a:pPr>
            <a:r>
              <a:rPr lang="en-US" altLang="ko-KR" dirty="0"/>
              <a:t>MBR Overwrite</a:t>
            </a:r>
          </a:p>
          <a:p>
            <a:pPr lvl="0">
              <a:defRPr lang="ko-KR" altLang="en-US"/>
            </a:pPr>
            <a:r>
              <a:rPr lang="ko-KR" altLang="en-US" dirty="0"/>
              <a:t>악성코드는 </a:t>
            </a:r>
            <a:r>
              <a:rPr lang="en-US" altLang="ko-KR" dirty="0"/>
              <a:t>2013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 </a:t>
            </a:r>
            <a:r>
              <a:rPr lang="en-US" altLang="ko-KR" dirty="0"/>
              <a:t>20</a:t>
            </a:r>
            <a:r>
              <a:rPr lang="ko-KR" altLang="en-US" dirty="0"/>
              <a:t>일 </a:t>
            </a:r>
            <a:r>
              <a:rPr lang="en-US" altLang="ko-KR" dirty="0"/>
              <a:t>14</a:t>
            </a:r>
            <a:r>
              <a:rPr lang="ko-KR" altLang="en-US" dirty="0"/>
              <a:t>시 </a:t>
            </a:r>
            <a:r>
              <a:rPr lang="en-US" altLang="ko-KR" dirty="0"/>
              <a:t>00</a:t>
            </a:r>
            <a:r>
              <a:rPr lang="ko-KR" altLang="en-US" dirty="0"/>
              <a:t>분 이후에는 </a:t>
            </a:r>
            <a:r>
              <a:rPr lang="en-US" altLang="ko-KR" dirty="0"/>
              <a:t>MBR </a:t>
            </a:r>
            <a:r>
              <a:rPr lang="ko-KR" altLang="en-US" dirty="0"/>
              <a:t>영역을 “</a:t>
            </a:r>
            <a:r>
              <a:rPr lang="en-US" altLang="ko-KR" dirty="0"/>
              <a:t>HASTATI.”</a:t>
            </a:r>
            <a:r>
              <a:rPr lang="ko-KR" altLang="en-US" dirty="0"/>
              <a:t>이라는 문자가 반복되는 문자열을 생성하고 </a:t>
            </a:r>
            <a:r>
              <a:rPr lang="en-US" altLang="ko-KR" dirty="0"/>
              <a:t>MBR </a:t>
            </a:r>
            <a:r>
              <a:rPr lang="ko-KR" altLang="en-US" dirty="0"/>
              <a:t>영역을 덮어 쓴다</a:t>
            </a:r>
            <a:r>
              <a:rPr lang="en-US" altLang="ko-KR" dirty="0"/>
              <a:t>. </a:t>
            </a:r>
            <a:r>
              <a:rPr lang="ko-KR" altLang="en-US" dirty="0"/>
              <a:t>이로 인해 </a:t>
            </a:r>
            <a:r>
              <a:rPr lang="en-US" altLang="ko-KR" dirty="0"/>
              <a:t>MBR </a:t>
            </a:r>
            <a:r>
              <a:rPr lang="ko-KR" altLang="en-US" dirty="0"/>
              <a:t>영역이 파괴되고 이후 </a:t>
            </a:r>
            <a:r>
              <a:rPr lang="ko-KR" altLang="en-US" dirty="0" err="1"/>
              <a:t>재부팅하는</a:t>
            </a:r>
            <a:r>
              <a:rPr lang="ko-KR" altLang="en-US" dirty="0"/>
              <a:t> 코드 실행으로 인해 시스템은 정상적으로 부팅할 수 없게 된다</a:t>
            </a:r>
            <a:r>
              <a:rPr lang="en-US" altLang="ko-KR" dirty="0" smtClean="0"/>
              <a:t>.</a:t>
            </a:r>
          </a:p>
          <a:p>
            <a:pPr lvl="0">
              <a:defRPr lang="ko-KR" altLang="en-US"/>
            </a:pPr>
            <a:r>
              <a:rPr lang="en-US" altLang="ko-KR" dirty="0"/>
              <a:t>File Overwrite</a:t>
            </a:r>
          </a:p>
          <a:p>
            <a:pPr lvl="0">
              <a:defRPr lang="ko-KR" altLang="en-US"/>
            </a:pPr>
            <a:r>
              <a:rPr lang="ko-KR" altLang="en-US" dirty="0"/>
              <a:t>악성코드는 “</a:t>
            </a:r>
            <a:r>
              <a:rPr lang="en-US" altLang="ko-KR" dirty="0"/>
              <a:t>B:\” </a:t>
            </a:r>
            <a:r>
              <a:rPr lang="ko-KR" altLang="en-US" dirty="0"/>
              <a:t>드라이브부터 순차적으로 드라이브의 타입을 확인한다</a:t>
            </a:r>
            <a:r>
              <a:rPr lang="en-US" altLang="ko-KR" dirty="0"/>
              <a:t>. </a:t>
            </a:r>
            <a:r>
              <a:rPr lang="ko-KR" altLang="en-US" dirty="0"/>
              <a:t>드라이브 타입이 </a:t>
            </a:r>
            <a:r>
              <a:rPr lang="en-US" altLang="ko-KR" dirty="0"/>
              <a:t>DRIVE_REMOVABLE </a:t>
            </a:r>
            <a:r>
              <a:rPr lang="ko-KR" altLang="en-US" dirty="0"/>
              <a:t>또는 </a:t>
            </a:r>
            <a:r>
              <a:rPr lang="en-US" altLang="ko-KR" dirty="0"/>
              <a:t>DRIVE_FIXED</a:t>
            </a:r>
            <a:r>
              <a:rPr lang="ko-KR" altLang="en-US" dirty="0"/>
              <a:t>일 경우 하위 </a:t>
            </a:r>
            <a:r>
              <a:rPr lang="ko-KR" altLang="en-US" dirty="0" err="1"/>
              <a:t>디렉토리를</a:t>
            </a:r>
            <a:r>
              <a:rPr lang="ko-KR" altLang="en-US" dirty="0"/>
              <a:t> 검색하고 각 파일의 경로를 추출한다</a:t>
            </a:r>
            <a:r>
              <a:rPr lang="en-US" altLang="ko-KR" dirty="0"/>
              <a:t>. </a:t>
            </a:r>
            <a:r>
              <a:rPr lang="ko-KR" altLang="en-US" dirty="0"/>
              <a:t>추출한 경로가 시스템 </a:t>
            </a:r>
            <a:r>
              <a:rPr lang="ko-KR" altLang="en-US" dirty="0" err="1"/>
              <a:t>디렉토리</a:t>
            </a:r>
            <a:r>
              <a:rPr lang="en-US" altLang="ko-KR" dirty="0"/>
              <a:t>, “Program Files”, “</a:t>
            </a:r>
            <a:r>
              <a:rPr lang="en-US" altLang="ko-KR" dirty="0" err="1"/>
              <a:t>ProgramData</a:t>
            </a:r>
            <a:r>
              <a:rPr lang="en-US" altLang="ko-KR" dirty="0"/>
              <a:t>”</a:t>
            </a:r>
            <a:r>
              <a:rPr lang="ko-KR" altLang="en-US" dirty="0"/>
              <a:t>인지 확인한다</a:t>
            </a:r>
            <a:r>
              <a:rPr lang="en-US" altLang="ko-KR" dirty="0"/>
              <a:t>. </a:t>
            </a:r>
            <a:r>
              <a:rPr lang="ko-KR" altLang="en-US" dirty="0"/>
              <a:t>이와 같은 경로에 해당하지 않는 경우 파일의 일부분을 “</a:t>
            </a:r>
            <a:r>
              <a:rPr lang="en-US" altLang="ko-KR" dirty="0"/>
              <a:t>HASTATI.”</a:t>
            </a:r>
            <a:r>
              <a:rPr lang="ko-KR" altLang="en-US" dirty="0"/>
              <a:t>라는 문자열로 덮어 쓴다</a:t>
            </a:r>
            <a:r>
              <a:rPr lang="en-US" altLang="ko-KR" dirty="0"/>
              <a:t>. </a:t>
            </a:r>
            <a:r>
              <a:rPr lang="ko-KR" altLang="en-US" dirty="0"/>
              <a:t>파일 각각에 대해 덮어쓰는 과정이 끝나면 파일을 삭제한다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098" name="Picture 2" descr="C:\Users\user\Desktop\lkshnle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076074"/>
            <a:ext cx="738082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수평선">
  <a:themeElements>
    <a:clrScheme name="수평선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수평선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수평선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1199</Words>
  <Application>Microsoft Office PowerPoint</Application>
  <PresentationFormat>On-screen Show (16:9)</PresentationFormat>
  <Paragraphs>113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HY얕은샘물M</vt:lpstr>
      <vt:lpstr>맑은 고딕</vt:lpstr>
      <vt:lpstr>Arial</vt:lpstr>
      <vt:lpstr>Arial Narrow</vt:lpstr>
      <vt:lpstr>수평선</vt:lpstr>
      <vt:lpstr>CODEGATE 2013 Junior with 해커스쿨</vt:lpstr>
      <vt:lpstr>자기소개 - 최연우</vt:lpstr>
      <vt:lpstr>목 차</vt:lpstr>
      <vt:lpstr>3.20사이버테러 – 기사 안내</vt:lpstr>
      <vt:lpstr>3.20 전산 대란</vt:lpstr>
      <vt:lpstr>3.20사이버테러 – 악성코드 원리 및 분석</vt:lpstr>
      <vt:lpstr>전체적인 공격 프로세스</vt:lpstr>
      <vt:lpstr>3.20사이버테러 – 악성코드 원리 및 분석 -2</vt:lpstr>
      <vt:lpstr>3.20사이버테러 – 악성코드 원리 및 분석 -3</vt:lpstr>
      <vt:lpstr>3.20사이버테러 – Vmware 윈도우XP ㅡMBR 손상 시연</vt:lpstr>
      <vt:lpstr>3.20사이버테러 – 부트영역 복구에 대해</vt:lpstr>
      <vt:lpstr>3.20사이버테러 – 피해 사례</vt:lpstr>
      <vt:lpstr>3.20사이버테러 – 피해 사례 -2</vt:lpstr>
      <vt:lpstr>3.20사이버테러 – 사전방지 및 대처방안</vt:lpstr>
      <vt:lpstr>3.20사이버테러 – 사전방지 및 대처방안</vt:lpstr>
      <vt:lpstr>3.20사이버테러 – 참고자료 소개</vt:lpstr>
      <vt:lpstr>앞으로의 사이버 전망</vt:lpstr>
      <vt:lpstr>Q&amp;A</vt:lpstr>
      <vt:lpstr>마무리 인사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CODEGATE 2013 Junior with 해커스쿨</dc:title>
  <dc:subject/>
  <dc:creator>user</dc:creator>
  <cp:keywords/>
  <dc:description/>
  <cp:lastModifiedBy>최연우</cp:lastModifiedBy>
  <cp:revision>33</cp:revision>
  <dcterms:created xsi:type="dcterms:W3CDTF">2013-03-24T15:58:41Z</dcterms:created>
  <dcterms:modified xsi:type="dcterms:W3CDTF">2013-04-03T04:48:32Z</dcterms:modified>
  <cp:category/>
</cp:coreProperties>
</file>